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73" r:id="rId5"/>
    <p:sldId id="260" r:id="rId6"/>
    <p:sldId id="261" r:id="rId7"/>
    <p:sldId id="262" r:id="rId8"/>
    <p:sldId id="263" r:id="rId9"/>
    <p:sldId id="264" r:id="rId10"/>
    <p:sldId id="274" r:id="rId11"/>
    <p:sldId id="266" r:id="rId12"/>
    <p:sldId id="275" r:id="rId13"/>
    <p:sldId id="276" r:id="rId14"/>
    <p:sldId id="277"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Palatino Linotype" panose="02040502050505030304" pitchFamily="18"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1356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1fe5ad1c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1fe5ad1cb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71fe5ad1cb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requency-division_multiplex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tutorialspoint.com/frequency-division-multiplexing" TargetMode="External"/><Relationship Id="rId4" Type="http://schemas.openxmlformats.org/officeDocument/2006/relationships/hyperlink" Target="https://www.elprocus.com/what-is-multiplexing-types-and-their-applica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52399" y="1239732"/>
            <a:ext cx="8663729" cy="2036868"/>
          </a:xfrm>
          <a:prstGeom prst="rect">
            <a:avLst/>
          </a:prstGeom>
          <a:noFill/>
          <a:ln>
            <a:noFill/>
          </a:ln>
        </p:spPr>
        <p:txBody>
          <a:bodyPr spcFirstLastPara="1" wrap="square" lIns="91425" tIns="45700" rIns="91425" bIns="45700" anchor="ctr" anchorCtr="0">
            <a:noAutofit/>
          </a:bodyPr>
          <a:lstStyle/>
          <a:p>
            <a:pPr lvl="0" algn="l">
              <a:buClr>
                <a:schemeClr val="accent2"/>
              </a:buClr>
              <a:buSzPts val="2160"/>
            </a:pPr>
            <a:br>
              <a:rPr lang="en-US" sz="2160" b="1" dirty="0">
                <a:solidFill>
                  <a:schemeClr val="accent2"/>
                </a:solidFill>
                <a:latin typeface="Palatino Linotype"/>
                <a:ea typeface="Palatino Linotype"/>
                <a:cs typeface="Palatino Linotype"/>
                <a:sym typeface="Palatino Linotype"/>
              </a:rPr>
            </a:br>
            <a:br>
              <a:rPr lang="en-US" sz="2160" b="1" dirty="0">
                <a:solidFill>
                  <a:schemeClr val="accent2"/>
                </a:solidFill>
                <a:latin typeface="Palatino Linotype"/>
                <a:ea typeface="Palatino Linotype"/>
                <a:cs typeface="Palatino Linotype"/>
                <a:sym typeface="Palatino Linotype"/>
              </a:rPr>
            </a:br>
            <a:r>
              <a:rPr lang="en-US" sz="2160" b="1" dirty="0">
                <a:solidFill>
                  <a:schemeClr val="accent2"/>
                </a:solidFill>
                <a:latin typeface="Palatino Linotype"/>
                <a:ea typeface="Palatino Linotype"/>
                <a:cs typeface="Palatino Linotype"/>
                <a:sym typeface="Palatino Linotype"/>
              </a:rPr>
              <a:t>Subject Name         : </a:t>
            </a:r>
            <a:r>
              <a:rPr lang="en-US" sz="2160" b="1" dirty="0">
                <a:solidFill>
                  <a:schemeClr val="tx1"/>
                </a:solidFill>
                <a:latin typeface="Palatino Linotype"/>
                <a:ea typeface="Palatino Linotype"/>
                <a:cs typeface="Palatino Linotype"/>
                <a:sym typeface="Palatino Linotype"/>
              </a:rPr>
              <a:t>EC8491- Communication Theory</a:t>
            </a:r>
            <a:br>
              <a:rPr lang="en-US" sz="2160" b="1" dirty="0">
                <a:solidFill>
                  <a:schemeClr val="tx1"/>
                </a:solidFill>
                <a:latin typeface="Palatino Linotype"/>
                <a:ea typeface="Palatino Linotype"/>
                <a:cs typeface="Palatino Linotype"/>
                <a:sym typeface="Palatino Linotype"/>
              </a:rPr>
            </a:br>
            <a:br>
              <a:rPr lang="en-US" sz="2160" b="1" dirty="0">
                <a:solidFill>
                  <a:schemeClr val="accent2"/>
                </a:solidFill>
                <a:latin typeface="Palatino Linotype"/>
                <a:ea typeface="Palatino Linotype"/>
                <a:cs typeface="Palatino Linotype"/>
                <a:sym typeface="Palatino Linotype"/>
              </a:rPr>
            </a:br>
            <a:r>
              <a:rPr lang="en-US" sz="2160" b="1" dirty="0">
                <a:solidFill>
                  <a:schemeClr val="accent2"/>
                </a:solidFill>
                <a:latin typeface="Palatino Linotype"/>
                <a:ea typeface="Palatino Linotype"/>
                <a:cs typeface="Palatino Linotype"/>
                <a:sym typeface="Palatino Linotype"/>
              </a:rPr>
              <a:t>Presentation  Title :  </a:t>
            </a:r>
            <a:r>
              <a:rPr lang="en-US" sz="2160" b="1" dirty="0">
                <a:solidFill>
                  <a:schemeClr val="tx1"/>
                </a:solidFill>
                <a:latin typeface="Palatino Linotype"/>
                <a:ea typeface="Palatino Linotype"/>
                <a:cs typeface="Palatino Linotype"/>
                <a:sym typeface="Palatino Linotype"/>
              </a:rPr>
              <a:t>Real Time Applications Of FDM</a:t>
            </a:r>
            <a:br>
              <a:rPr lang="en-US" sz="2160" b="1" dirty="0">
                <a:solidFill>
                  <a:schemeClr val="tx1"/>
                </a:solidFill>
                <a:latin typeface="Palatino Linotype"/>
                <a:ea typeface="Palatino Linotype"/>
                <a:cs typeface="Palatino Linotype"/>
                <a:sym typeface="Palatino Linotype"/>
              </a:rPr>
            </a:br>
            <a:endParaRPr sz="2160" b="1" dirty="0">
              <a:solidFill>
                <a:schemeClr val="tx1"/>
              </a:solidFill>
              <a:latin typeface="Palatino Linotype"/>
              <a:ea typeface="Palatino Linotype"/>
              <a:cs typeface="Palatino Linotype"/>
              <a:sym typeface="Palatino Linotype"/>
            </a:endParaRPr>
          </a:p>
        </p:txBody>
      </p:sp>
      <p:sp>
        <p:nvSpPr>
          <p:cNvPr id="90" name="Google Shape;90;p13"/>
          <p:cNvSpPr txBox="1">
            <a:spLocks noGrp="1"/>
          </p:cNvSpPr>
          <p:nvPr>
            <p:ph type="subTitle" idx="1"/>
          </p:nvPr>
        </p:nvSpPr>
        <p:spPr>
          <a:xfrm>
            <a:off x="152399" y="3162300"/>
            <a:ext cx="8839200" cy="1219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2"/>
              </a:buClr>
              <a:buSzPts val="2000"/>
              <a:buNone/>
            </a:pPr>
            <a:r>
              <a:rPr lang="en-US" sz="2000" b="1" dirty="0">
                <a:solidFill>
                  <a:schemeClr val="accent2"/>
                </a:solidFill>
                <a:latin typeface="Palatino Linotype"/>
                <a:ea typeface="Palatino Linotype"/>
                <a:cs typeface="Palatino Linotype"/>
                <a:sym typeface="Palatino Linotype"/>
              </a:rPr>
              <a:t>Team Members:</a:t>
            </a:r>
            <a:endParaRPr dirty="0"/>
          </a:p>
          <a:p>
            <a:pPr marL="0" lvl="0" indent="0" algn="l" rtl="0">
              <a:spcBef>
                <a:spcPts val="400"/>
              </a:spcBef>
              <a:spcAft>
                <a:spcPts val="0"/>
              </a:spcAft>
              <a:buClr>
                <a:schemeClr val="dk1"/>
              </a:buClr>
              <a:buSzPts val="2000"/>
              <a:buNone/>
            </a:pPr>
            <a:r>
              <a:rPr lang="en-US" sz="2000" b="1" dirty="0">
                <a:solidFill>
                  <a:schemeClr val="dk1"/>
                </a:solidFill>
                <a:latin typeface="Palatino Linotype"/>
                <a:ea typeface="Palatino Linotype"/>
                <a:cs typeface="Palatino Linotype"/>
                <a:sym typeface="Palatino Linotype"/>
              </a:rPr>
              <a:t>	Students Name	 		  	</a:t>
            </a:r>
            <a:r>
              <a:rPr lang="en-US" sz="2000" b="1" dirty="0" err="1">
                <a:solidFill>
                  <a:schemeClr val="dk1"/>
                </a:solidFill>
                <a:latin typeface="Palatino Linotype"/>
                <a:ea typeface="Palatino Linotype"/>
                <a:cs typeface="Palatino Linotype"/>
                <a:sym typeface="Palatino Linotype"/>
              </a:rPr>
              <a:t>Reg.No</a:t>
            </a:r>
            <a:r>
              <a:rPr lang="en-US" sz="2000" b="1" dirty="0">
                <a:solidFill>
                  <a:schemeClr val="dk1"/>
                </a:solidFill>
                <a:latin typeface="Palatino Linotype"/>
                <a:ea typeface="Palatino Linotype"/>
                <a:cs typeface="Palatino Linotype"/>
                <a:sym typeface="Palatino Linotype"/>
              </a:rPr>
              <a:t>:</a:t>
            </a:r>
            <a:endParaRPr dirty="0"/>
          </a:p>
          <a:p>
            <a:pPr marL="0" lvl="0" indent="0" algn="l">
              <a:spcBef>
                <a:spcPts val="400"/>
              </a:spcBef>
              <a:buClr>
                <a:schemeClr val="dk1"/>
              </a:buClr>
              <a:buSzPts val="2000"/>
            </a:pPr>
            <a:r>
              <a:rPr lang="en-US" sz="2000" b="1" dirty="0">
                <a:solidFill>
                  <a:schemeClr val="dk1"/>
                </a:solidFill>
                <a:latin typeface="Palatino Linotype"/>
                <a:ea typeface="Palatino Linotype"/>
                <a:cs typeface="Palatino Linotype"/>
                <a:sym typeface="Palatino Linotype"/>
              </a:rPr>
              <a:t>	</a:t>
            </a:r>
            <a:r>
              <a:rPr lang="en-US" sz="1800" b="1" dirty="0">
                <a:solidFill>
                  <a:schemeClr val="dk1"/>
                </a:solidFill>
                <a:latin typeface="Palatino Linotype"/>
                <a:ea typeface="Palatino Linotype"/>
                <a:cs typeface="Palatino Linotype"/>
                <a:sym typeface="Palatino Linotype"/>
              </a:rPr>
              <a:t>1. GOPALA KRISHNAN S 		210618106014</a:t>
            </a:r>
            <a:endParaRPr sz="2800" dirty="0"/>
          </a:p>
          <a:p>
            <a:pPr marL="0" lvl="0" indent="0" algn="l">
              <a:spcBef>
                <a:spcPts val="400"/>
              </a:spcBef>
              <a:buClr>
                <a:schemeClr val="dk1"/>
              </a:buClr>
              <a:buSzPts val="2000"/>
            </a:pPr>
            <a:r>
              <a:rPr lang="en-US" sz="1800" b="1" dirty="0">
                <a:solidFill>
                  <a:schemeClr val="dk1"/>
                </a:solidFill>
                <a:latin typeface="Palatino Linotype"/>
                <a:ea typeface="Palatino Linotype"/>
                <a:cs typeface="Palatino Linotype"/>
                <a:sym typeface="Palatino Linotype"/>
              </a:rPr>
              <a:t>	2. STANISH ROSHAN P 			210618106037</a:t>
            </a:r>
            <a:endParaRPr sz="2800" dirty="0"/>
          </a:p>
          <a:p>
            <a:pPr marL="0" lvl="0" indent="0" algn="l">
              <a:spcBef>
                <a:spcPts val="400"/>
              </a:spcBef>
              <a:buClr>
                <a:schemeClr val="dk1"/>
              </a:buClr>
              <a:buSzPts val="2000"/>
            </a:pPr>
            <a:r>
              <a:rPr lang="en-US" sz="1800" b="1" dirty="0">
                <a:solidFill>
                  <a:schemeClr val="dk1"/>
                </a:solidFill>
                <a:latin typeface="Palatino Linotype"/>
                <a:ea typeface="Palatino Linotype"/>
                <a:cs typeface="Palatino Linotype"/>
                <a:sym typeface="Palatino Linotype"/>
              </a:rPr>
              <a:t>	3. ROHITH LEMATER M 			 210618106032</a:t>
            </a:r>
            <a:endParaRPr sz="2800" dirty="0"/>
          </a:p>
          <a:p>
            <a:pPr marL="0" lvl="0" indent="0" algn="l">
              <a:spcBef>
                <a:spcPts val="400"/>
              </a:spcBef>
              <a:buClr>
                <a:schemeClr val="dk1"/>
              </a:buClr>
              <a:buSzPts val="2000"/>
            </a:pPr>
            <a:r>
              <a:rPr lang="en-US" sz="1800" b="1" dirty="0">
                <a:solidFill>
                  <a:schemeClr val="dk1"/>
                </a:solidFill>
                <a:latin typeface="Palatino Linotype"/>
                <a:ea typeface="Palatino Linotype"/>
                <a:cs typeface="Palatino Linotype"/>
                <a:sym typeface="Palatino Linotype"/>
              </a:rPr>
              <a:t>	4. NIVETHA				 210618106301</a:t>
            </a:r>
            <a:endParaRPr sz="2800" dirty="0"/>
          </a:p>
          <a:p>
            <a:pPr marL="0" lvl="0" indent="0" algn="l">
              <a:spcBef>
                <a:spcPts val="400"/>
              </a:spcBef>
              <a:buClr>
                <a:schemeClr val="dk1"/>
              </a:buClr>
              <a:buSzPts val="2000"/>
            </a:pPr>
            <a:r>
              <a:rPr lang="en-US" sz="1800" b="1" dirty="0">
                <a:solidFill>
                  <a:schemeClr val="dk1"/>
                </a:solidFill>
                <a:latin typeface="Palatino Linotype"/>
                <a:ea typeface="Palatino Linotype"/>
                <a:cs typeface="Palatino Linotype"/>
                <a:sym typeface="Palatino Linotype"/>
              </a:rPr>
              <a:t>                5. KEERTHANA S			 210618106020</a:t>
            </a:r>
            <a:endParaRPr sz="2800" dirty="0"/>
          </a:p>
          <a:p>
            <a:pPr marL="0" lvl="0" indent="0" algn="l">
              <a:spcBef>
                <a:spcPts val="400"/>
              </a:spcBef>
              <a:buClr>
                <a:schemeClr val="dk1"/>
              </a:buClr>
              <a:buSzPts val="2000"/>
            </a:pPr>
            <a:r>
              <a:rPr lang="en-US" sz="1800" b="1" dirty="0">
                <a:solidFill>
                  <a:schemeClr val="dk1"/>
                </a:solidFill>
                <a:latin typeface="Palatino Linotype"/>
                <a:ea typeface="Palatino Linotype"/>
                <a:cs typeface="Palatino Linotype"/>
                <a:sym typeface="Palatino Linotype"/>
              </a:rPr>
              <a:t>               6. LAVANYA M 				 210618106021</a:t>
            </a:r>
            <a:endParaRPr sz="2800" dirty="0"/>
          </a:p>
          <a:p>
            <a:pPr marL="0" lvl="0" indent="0" algn="ctr" rtl="0">
              <a:spcBef>
                <a:spcPts val="400"/>
              </a:spcBef>
              <a:spcAft>
                <a:spcPts val="0"/>
              </a:spcAft>
              <a:buClr>
                <a:srgbClr val="888888"/>
              </a:buClr>
              <a:buSzPts val="2000"/>
              <a:buNone/>
            </a:pPr>
            <a:endParaRPr sz="2000" b="1" dirty="0">
              <a:solidFill>
                <a:schemeClr val="dk1"/>
              </a:solidFill>
              <a:latin typeface="Palatino Linotype"/>
              <a:ea typeface="Palatino Linotype"/>
              <a:cs typeface="Palatino Linotype"/>
              <a:sym typeface="Palatino Linotype"/>
            </a:endParaRPr>
          </a:p>
          <a:p>
            <a:pPr marL="0" lvl="0" indent="0" algn="ctr" rtl="0">
              <a:spcBef>
                <a:spcPts val="400"/>
              </a:spcBef>
              <a:spcAft>
                <a:spcPts val="0"/>
              </a:spcAft>
              <a:buClr>
                <a:srgbClr val="888888"/>
              </a:buClr>
              <a:buSzPts val="2000"/>
              <a:buNone/>
            </a:pPr>
            <a:endParaRPr sz="2000" dirty="0">
              <a:solidFill>
                <a:schemeClr val="dk1"/>
              </a:solidFill>
              <a:latin typeface="Palatino Linotype"/>
              <a:ea typeface="Palatino Linotype"/>
              <a:cs typeface="Palatino Linotype"/>
              <a:sym typeface="Palatino Linotype"/>
            </a:endParaRPr>
          </a:p>
        </p:txBody>
      </p:sp>
      <p:sp>
        <p:nvSpPr>
          <p:cNvPr id="91" name="Google Shape;91;p13"/>
          <p:cNvSpPr txBox="1"/>
          <p:nvPr/>
        </p:nvSpPr>
        <p:spPr>
          <a:xfrm>
            <a:off x="0" y="478691"/>
            <a:ext cx="9144000" cy="1231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dk1"/>
                </a:solidFill>
                <a:latin typeface="Palatino Linotype"/>
                <a:ea typeface="Palatino Linotype"/>
                <a:cs typeface="Palatino Linotype"/>
                <a:sym typeface="Palatino Linotype"/>
              </a:rPr>
              <a:t>  JEPPIAAR INSTITUTE OF TECHNOLOGY</a:t>
            </a:r>
            <a:endParaRPr dirty="0"/>
          </a:p>
          <a:p>
            <a:pPr marL="0" marR="0" lvl="0" indent="0" algn="ct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“Self-Belief | Self Discipline | Self Respect”</a:t>
            </a:r>
            <a:endParaRPr dirty="0"/>
          </a:p>
          <a:p>
            <a:pPr marL="0" marR="0" lvl="0" indent="0" algn="ctr" rtl="0">
              <a:spcBef>
                <a:spcPts val="0"/>
              </a:spcBef>
              <a:spcAft>
                <a:spcPts val="0"/>
              </a:spcAft>
              <a:buNone/>
            </a:pPr>
            <a:endParaRPr sz="1400" b="1" i="0" u="none" strike="noStrike" cap="none"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200" b="1" i="0" u="none" strike="noStrike" cap="none" dirty="0">
                <a:solidFill>
                  <a:srgbClr val="0070C0"/>
                </a:solidFill>
                <a:latin typeface="Palatino Linotype"/>
                <a:ea typeface="Palatino Linotype"/>
                <a:cs typeface="Palatino Linotype"/>
                <a:sym typeface="Palatino Linotype"/>
              </a:rPr>
              <a:t>Department of Electronics and Communication Engineering</a:t>
            </a:r>
            <a:endParaRPr dirty="0"/>
          </a:p>
        </p:txBody>
      </p:sp>
      <p:sp>
        <p:nvSpPr>
          <p:cNvPr id="92" name="Google Shape;92;p13"/>
          <p:cNvSpPr/>
          <p:nvPr/>
        </p:nvSpPr>
        <p:spPr>
          <a:xfrm>
            <a:off x="152400" y="152400"/>
            <a:ext cx="8839200" cy="65532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 name="Google Shape;93;p13" descr="F:\SUBJECTS\JIT_COURSE FILE CONTENTS\JIT_ISO _DNV GL_ISO 9001-2015\ISO_Images_Logo\ISO 9001-2015 (JPG).jpg"/>
          <p:cNvPicPr preferRelativeResize="0"/>
          <p:nvPr/>
        </p:nvPicPr>
        <p:blipFill rotWithShape="1">
          <a:blip r:embed="rId3">
            <a:alphaModFix/>
          </a:blip>
          <a:srcRect/>
          <a:stretch/>
        </p:blipFill>
        <p:spPr>
          <a:xfrm>
            <a:off x="7924800" y="381000"/>
            <a:ext cx="891329" cy="858732"/>
          </a:xfrm>
          <a:prstGeom prst="rect">
            <a:avLst/>
          </a:prstGeom>
          <a:noFill/>
          <a:ln>
            <a:noFill/>
          </a:ln>
        </p:spPr>
      </p:pic>
      <p:pic>
        <p:nvPicPr>
          <p:cNvPr id="94" name="Google Shape;94;p13"/>
          <p:cNvPicPr preferRelativeResize="0"/>
          <p:nvPr/>
        </p:nvPicPr>
        <p:blipFill rotWithShape="1">
          <a:blip r:embed="rId4">
            <a:alphaModFix/>
          </a:blip>
          <a:srcRect/>
          <a:stretch/>
        </p:blipFill>
        <p:spPr>
          <a:xfrm>
            <a:off x="327870" y="381000"/>
            <a:ext cx="1119930" cy="906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latin typeface="Times" pitchFamily="18" charset="0"/>
                <a:cs typeface="Times" pitchFamily="18" charset="0"/>
              </a:rPr>
              <a:t>FDM TRANSMITTER BLOCK DIAGRAM</a:t>
            </a:r>
            <a:endParaRPr b="1" dirty="0">
              <a:latin typeface="Times" pitchFamily="18" charset="0"/>
              <a:cs typeface="Times" pitchFamily="18" charset="0"/>
            </a:endParaRPr>
          </a:p>
        </p:txBody>
      </p:sp>
      <p:sp>
        <p:nvSpPr>
          <p:cNvPr id="173" name="Google Shape;173;p21"/>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74" name="Google Shape;174;p21"/>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5000" dirty="0">
              <a:solidFill>
                <a:srgbClr val="38761D"/>
              </a:solidFill>
              <a:latin typeface="Twentieth Century"/>
              <a:ea typeface="Twentieth Century"/>
              <a:cs typeface="Twentieth Century"/>
              <a:sym typeface="Twentieth Century"/>
            </a:endParaRPr>
          </a:p>
          <a:p>
            <a:pPr marL="0" lvl="0" indent="0" algn="l" rtl="0">
              <a:lnSpc>
                <a:spcPct val="90000"/>
              </a:lnSpc>
              <a:spcBef>
                <a:spcPts val="0"/>
              </a:spcBef>
              <a:spcAft>
                <a:spcPts val="0"/>
              </a:spcAft>
              <a:buNone/>
            </a:pPr>
            <a:endParaRPr sz="1800" dirty="0">
              <a:solidFill>
                <a:srgbClr val="38761D"/>
              </a:solidFill>
              <a:latin typeface="Twentieth Century"/>
              <a:ea typeface="Twentieth Century"/>
              <a:cs typeface="Twentieth Century"/>
              <a:sym typeface="Twentieth Century"/>
            </a:endParaRPr>
          </a:p>
          <a:p>
            <a:pPr marL="91440" lvl="0" indent="-114300" algn="l" rtl="0">
              <a:lnSpc>
                <a:spcPct val="90000"/>
              </a:lnSpc>
              <a:spcBef>
                <a:spcPts val="1400"/>
              </a:spcBef>
              <a:spcAft>
                <a:spcPts val="0"/>
              </a:spcAft>
              <a:buClr>
                <a:srgbClr val="1CADE4"/>
              </a:buClr>
              <a:buSzPts val="1800"/>
              <a:buFont typeface="Arial"/>
              <a:buChar char=" "/>
            </a:pPr>
            <a:br>
              <a:rPr lang="en-US" sz="1800" dirty="0">
                <a:solidFill>
                  <a:schemeClr val="tx1"/>
                </a:solidFill>
              </a:rPr>
            </a:br>
            <a:endParaRPr sz="1800" dirty="0">
              <a:solidFill>
                <a:schemeClr val="tx1"/>
              </a:solidFill>
            </a:endParaRPr>
          </a:p>
        </p:txBody>
      </p:sp>
      <p:sp>
        <p:nvSpPr>
          <p:cNvPr id="175" name="Google Shape;1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76" name="Google Shape;17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7" name="Google Shape;17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pic>
        <p:nvPicPr>
          <p:cNvPr id="8" name="Google Shape;186;p22"/>
          <p:cNvPicPr preferRelativeResize="0"/>
          <p:nvPr/>
        </p:nvPicPr>
        <p:blipFill rotWithShape="1">
          <a:blip r:embed="rId3">
            <a:alphaModFix/>
          </a:blip>
          <a:srcRect/>
          <a:stretch/>
        </p:blipFill>
        <p:spPr>
          <a:xfrm>
            <a:off x="1277655" y="1567901"/>
            <a:ext cx="5979222" cy="3417397"/>
          </a:xfrm>
          <a:prstGeom prst="rect">
            <a:avLst/>
          </a:prstGeom>
          <a:noFill/>
          <a:ln>
            <a:noFill/>
          </a:ln>
        </p:spPr>
      </p:pic>
    </p:spTree>
    <p:extLst>
      <p:ext uri="{BB962C8B-B14F-4D97-AF65-F5344CB8AC3E}">
        <p14:creationId xmlns:p14="http://schemas.microsoft.com/office/powerpoint/2010/main" val="425350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0C0C0C"/>
                </a:solidFill>
                <a:latin typeface="Times" pitchFamily="18" charset="0"/>
                <a:ea typeface="Times"/>
                <a:cs typeface="Times" pitchFamily="18" charset="0"/>
                <a:sym typeface="Times"/>
              </a:rPr>
              <a:t>FDM </a:t>
            </a:r>
            <a:r>
              <a:rPr lang="en-US" sz="2400" b="1" dirty="0">
                <a:solidFill>
                  <a:srgbClr val="0C0C0C"/>
                </a:solidFill>
                <a:latin typeface="Times" pitchFamily="18" charset="0"/>
                <a:ea typeface="Twentieth Century"/>
                <a:cs typeface="Times" pitchFamily="18" charset="0"/>
                <a:sym typeface="Twentieth Century"/>
              </a:rPr>
              <a:t>RECEIVERS</a:t>
            </a:r>
            <a:endParaRPr b="1" dirty="0">
              <a:latin typeface="Times" pitchFamily="18" charset="0"/>
              <a:cs typeface="Times" pitchFamily="18" charset="0"/>
            </a:endParaRPr>
          </a:p>
        </p:txBody>
      </p:sp>
      <p:sp>
        <p:nvSpPr>
          <p:cNvPr id="192" name="Google Shape;192;p23"/>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93" name="Google Shape;193;p23"/>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 lvl="0" indent="-304800" algn="l" rtl="0">
              <a:lnSpc>
                <a:spcPct val="80000"/>
              </a:lnSpc>
              <a:spcBef>
                <a:spcPts val="0"/>
              </a:spcBef>
              <a:spcAft>
                <a:spcPts val="0"/>
              </a:spcAft>
              <a:buClr>
                <a:srgbClr val="1CADE4"/>
              </a:buClr>
              <a:buSzPts val="4800"/>
              <a:buFont typeface="Times"/>
              <a:buChar char=" "/>
            </a:pPr>
            <a:endParaRPr sz="4800" dirty="0">
              <a:solidFill>
                <a:schemeClr val="dk1"/>
              </a:solidFill>
              <a:latin typeface="Times"/>
              <a:ea typeface="Times"/>
              <a:cs typeface="Times"/>
              <a:sym typeface="Times"/>
            </a:endParaRPr>
          </a:p>
          <a:p>
            <a:pPr marL="91440" lvl="0" indent="-139700" algn="l" rtl="0">
              <a:lnSpc>
                <a:spcPct val="80000"/>
              </a:lnSpc>
              <a:spcBef>
                <a:spcPts val="0"/>
              </a:spcBef>
              <a:spcAft>
                <a:spcPts val="0"/>
              </a:spcAft>
              <a:buClr>
                <a:srgbClr val="1CADE4"/>
              </a:buClr>
              <a:buSzPts val="2200"/>
              <a:buFont typeface="Times"/>
              <a:buChar char=" "/>
            </a:pPr>
            <a:endParaRPr sz="2200" dirty="0">
              <a:solidFill>
                <a:schemeClr val="dk1"/>
              </a:solidFill>
              <a:latin typeface="Times"/>
              <a:ea typeface="Times"/>
              <a:cs typeface="Times"/>
              <a:sym typeface="Times"/>
            </a:endParaRPr>
          </a:p>
          <a:p>
            <a:pPr marL="342900" lvl="0" indent="-342900" algn="just" rtl="0">
              <a:lnSpc>
                <a:spcPct val="80000"/>
              </a:lnSpc>
              <a:spcBef>
                <a:spcPts val="0"/>
              </a:spcBef>
              <a:spcAft>
                <a:spcPts val="0"/>
              </a:spcAft>
              <a:buClr>
                <a:srgbClr val="1CADE4"/>
              </a:buClr>
              <a:buSzPts val="2200"/>
              <a:buFont typeface="Arial" pitchFamily="34" charset="0"/>
              <a:buChar char="•"/>
            </a:pPr>
            <a:endParaRPr sz="2200" dirty="0">
              <a:solidFill>
                <a:schemeClr val="dk1"/>
              </a:solidFill>
              <a:latin typeface="Times" pitchFamily="18" charset="0"/>
              <a:ea typeface="Times"/>
              <a:cs typeface="Times" pitchFamily="18" charset="0"/>
              <a:sym typeface="Times"/>
            </a:endParaRPr>
          </a:p>
          <a:p>
            <a:pPr marL="342900" lvl="0" indent="-342900" algn="just" rtl="0">
              <a:lnSpc>
                <a:spcPct val="80000"/>
              </a:lnSpc>
              <a:spcBef>
                <a:spcPts val="0"/>
              </a:spcBef>
              <a:spcAft>
                <a:spcPts val="0"/>
              </a:spcAft>
              <a:buClr>
                <a:srgbClr val="1CADE4"/>
              </a:buClr>
              <a:buSzPts val="2200"/>
              <a:buFont typeface="Arial" pitchFamily="34" charset="0"/>
              <a:buChar char="•"/>
            </a:pPr>
            <a:r>
              <a:rPr lang="en-US" sz="2200" dirty="0">
                <a:solidFill>
                  <a:schemeClr val="dk1"/>
                </a:solidFill>
                <a:latin typeface="Times" pitchFamily="18" charset="0"/>
                <a:ea typeface="Times"/>
                <a:cs typeface="Times" pitchFamily="18" charset="0"/>
                <a:sym typeface="Times"/>
              </a:rPr>
              <a:t>At the receiving end, the single composite signal is received by the FDM receiver. </a:t>
            </a:r>
          </a:p>
          <a:p>
            <a:pPr marL="342900" lvl="0" indent="-342900" algn="just" rtl="0">
              <a:lnSpc>
                <a:spcPct val="80000"/>
              </a:lnSpc>
              <a:spcBef>
                <a:spcPts val="0"/>
              </a:spcBef>
              <a:spcAft>
                <a:spcPts val="0"/>
              </a:spcAft>
              <a:buClr>
                <a:srgbClr val="1CADE4"/>
              </a:buClr>
              <a:buSzPts val="2200"/>
              <a:buFont typeface="Arial" pitchFamily="34" charset="0"/>
              <a:buChar char="•"/>
            </a:pPr>
            <a:r>
              <a:rPr lang="en-US" sz="2200" dirty="0">
                <a:solidFill>
                  <a:schemeClr val="dk1"/>
                </a:solidFill>
                <a:latin typeface="Times" pitchFamily="18" charset="0"/>
                <a:ea typeface="Times"/>
                <a:cs typeface="Times" pitchFamily="18" charset="0"/>
                <a:sym typeface="Times"/>
              </a:rPr>
              <a:t>The receiver then passes the composite signal through various band pass filters.</a:t>
            </a:r>
          </a:p>
          <a:p>
            <a:pPr marL="342900" lvl="0" indent="-342900" algn="just" rtl="0">
              <a:lnSpc>
                <a:spcPct val="80000"/>
              </a:lnSpc>
              <a:spcBef>
                <a:spcPts val="0"/>
              </a:spcBef>
              <a:spcAft>
                <a:spcPts val="0"/>
              </a:spcAft>
              <a:buClr>
                <a:srgbClr val="1CADE4"/>
              </a:buClr>
              <a:buSzPts val="2200"/>
              <a:buFont typeface="Arial" pitchFamily="34" charset="0"/>
              <a:buChar char="•"/>
            </a:pPr>
            <a:r>
              <a:rPr lang="en-US" sz="2200" dirty="0">
                <a:solidFill>
                  <a:schemeClr val="dk1"/>
                </a:solidFill>
                <a:latin typeface="Times" pitchFamily="18" charset="0"/>
                <a:ea typeface="Times"/>
                <a:cs typeface="Times" pitchFamily="18" charset="0"/>
                <a:sym typeface="Times"/>
              </a:rPr>
              <a:t> Each of these band pass filters has a frequency corresponding to the frequencies of one of the carrier waves. Each band pass filter will accept the signal whose frequency matches with the frequency of the carrier signal and rejects all other channels. </a:t>
            </a:r>
          </a:p>
          <a:p>
            <a:pPr marL="342900" lvl="0" indent="-342900" algn="just" rtl="0">
              <a:lnSpc>
                <a:spcPct val="80000"/>
              </a:lnSpc>
              <a:spcBef>
                <a:spcPts val="0"/>
              </a:spcBef>
              <a:spcAft>
                <a:spcPts val="0"/>
              </a:spcAft>
              <a:buClr>
                <a:srgbClr val="1CADE4"/>
              </a:buClr>
              <a:buSzPts val="2200"/>
              <a:buFont typeface="Arial" pitchFamily="34" charset="0"/>
              <a:buChar char="•"/>
            </a:pPr>
            <a:r>
              <a:rPr lang="en-US" sz="2200" dirty="0">
                <a:solidFill>
                  <a:schemeClr val="dk1"/>
                </a:solidFill>
                <a:latin typeface="Times" pitchFamily="18" charset="0"/>
                <a:ea typeface="Times"/>
                <a:cs typeface="Times" pitchFamily="18" charset="0"/>
                <a:sym typeface="Times"/>
              </a:rPr>
              <a:t>The signals coming out of band pass filters pass through a demodulator. The demodulator does the work of separating the original signal from the carrier signal.</a:t>
            </a:r>
            <a:endParaRPr sz="2200" dirty="0">
              <a:solidFill>
                <a:schemeClr val="dk1"/>
              </a:solidFill>
              <a:latin typeface="Times" pitchFamily="18" charset="0"/>
              <a:ea typeface="Times"/>
              <a:cs typeface="Times" pitchFamily="18" charset="0"/>
              <a:sym typeface="Times"/>
            </a:endParaRPr>
          </a:p>
          <a:p>
            <a:pPr marL="91440" lvl="0" indent="-139700" algn="l" rtl="0">
              <a:lnSpc>
                <a:spcPct val="80000"/>
              </a:lnSpc>
              <a:spcBef>
                <a:spcPts val="1400"/>
              </a:spcBef>
              <a:spcAft>
                <a:spcPts val="0"/>
              </a:spcAft>
              <a:buClr>
                <a:srgbClr val="1CADE4"/>
              </a:buClr>
              <a:buSzPts val="2200"/>
              <a:buFont typeface="Times"/>
              <a:buChar char=" "/>
            </a:pPr>
            <a:br>
              <a:rPr lang="en-US" sz="2200" dirty="0">
                <a:solidFill>
                  <a:schemeClr val="dk1"/>
                </a:solidFill>
                <a:latin typeface="Times"/>
                <a:ea typeface="Times"/>
                <a:cs typeface="Times"/>
                <a:sym typeface="Times"/>
              </a:rPr>
            </a:br>
            <a:endParaRPr sz="2200" dirty="0">
              <a:solidFill>
                <a:schemeClr val="lt1"/>
              </a:solidFill>
              <a:latin typeface="Times"/>
              <a:ea typeface="Times"/>
              <a:cs typeface="Times"/>
              <a:sym typeface="Times"/>
            </a:endParaRPr>
          </a:p>
        </p:txBody>
      </p:sp>
      <p:sp>
        <p:nvSpPr>
          <p:cNvPr id="194" name="Google Shape;19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95" name="Google Shape;19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96" name="Google Shape;19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0C0C0C"/>
                </a:solidFill>
                <a:latin typeface="Times" pitchFamily="18" charset="0"/>
                <a:ea typeface="Times"/>
                <a:cs typeface="Times" pitchFamily="18" charset="0"/>
              </a:rPr>
              <a:t>BLOCK DIAGRAM FOR FDM RECEIVERS</a:t>
            </a:r>
            <a:endParaRPr sz="2400" b="1" dirty="0">
              <a:solidFill>
                <a:srgbClr val="0C0C0C"/>
              </a:solidFill>
              <a:latin typeface="Times" pitchFamily="18" charset="0"/>
              <a:ea typeface="Times"/>
              <a:cs typeface="Times" pitchFamily="18" charset="0"/>
            </a:endParaRPr>
          </a:p>
        </p:txBody>
      </p:sp>
      <p:sp>
        <p:nvSpPr>
          <p:cNvPr id="192" name="Google Shape;192;p23"/>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93" name="Google Shape;193;p23"/>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 lvl="0" indent="-304800" algn="l" rtl="0">
              <a:lnSpc>
                <a:spcPct val="80000"/>
              </a:lnSpc>
              <a:spcBef>
                <a:spcPts val="0"/>
              </a:spcBef>
              <a:spcAft>
                <a:spcPts val="0"/>
              </a:spcAft>
              <a:buClr>
                <a:srgbClr val="1CADE4"/>
              </a:buClr>
              <a:buSzPts val="4800"/>
              <a:buFont typeface="Times"/>
              <a:buChar char=" "/>
            </a:pPr>
            <a:endParaRPr sz="4800" dirty="0">
              <a:solidFill>
                <a:schemeClr val="dk1"/>
              </a:solidFill>
              <a:latin typeface="Times"/>
              <a:ea typeface="Times"/>
              <a:cs typeface="Times"/>
              <a:sym typeface="Times"/>
            </a:endParaRPr>
          </a:p>
          <a:p>
            <a:pPr marL="91440" lvl="0" indent="-139700" algn="l" rtl="0">
              <a:lnSpc>
                <a:spcPct val="80000"/>
              </a:lnSpc>
              <a:spcBef>
                <a:spcPts val="0"/>
              </a:spcBef>
              <a:spcAft>
                <a:spcPts val="0"/>
              </a:spcAft>
              <a:buClr>
                <a:srgbClr val="1CADE4"/>
              </a:buClr>
              <a:buSzPts val="2200"/>
              <a:buFont typeface="Times"/>
              <a:buChar char=" "/>
            </a:pPr>
            <a:endParaRPr sz="2200" dirty="0">
              <a:solidFill>
                <a:schemeClr val="dk1"/>
              </a:solidFill>
              <a:latin typeface="Times"/>
              <a:ea typeface="Times"/>
              <a:cs typeface="Times"/>
              <a:sym typeface="Times"/>
            </a:endParaRPr>
          </a:p>
          <a:p>
            <a:pPr marL="91440" lvl="0" indent="-139700" algn="l" rtl="0">
              <a:lnSpc>
                <a:spcPct val="80000"/>
              </a:lnSpc>
              <a:spcBef>
                <a:spcPts val="1400"/>
              </a:spcBef>
              <a:spcAft>
                <a:spcPts val="0"/>
              </a:spcAft>
              <a:buClr>
                <a:srgbClr val="1CADE4"/>
              </a:buClr>
              <a:buSzPts val="2200"/>
              <a:buFont typeface="Times"/>
              <a:buChar char=" "/>
            </a:pPr>
            <a:br>
              <a:rPr lang="en-US" sz="2200" dirty="0">
                <a:solidFill>
                  <a:schemeClr val="dk1"/>
                </a:solidFill>
                <a:latin typeface="Times"/>
                <a:ea typeface="Times"/>
                <a:cs typeface="Times"/>
                <a:sym typeface="Times"/>
              </a:rPr>
            </a:br>
            <a:endParaRPr sz="2200" dirty="0">
              <a:solidFill>
                <a:schemeClr val="lt1"/>
              </a:solidFill>
              <a:latin typeface="Times"/>
              <a:ea typeface="Times"/>
              <a:cs typeface="Times"/>
              <a:sym typeface="Times"/>
            </a:endParaRPr>
          </a:p>
        </p:txBody>
      </p:sp>
      <p:sp>
        <p:nvSpPr>
          <p:cNvPr id="194" name="Google Shape;19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95" name="Google Shape;19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pic>
        <p:nvPicPr>
          <p:cNvPr id="8" name="Google Shape;205;p24" descr="A screenshot of a computer&#10;&#10;Description automatically generated"/>
          <p:cNvPicPr preferRelativeResize="0"/>
          <p:nvPr/>
        </p:nvPicPr>
        <p:blipFill rotWithShape="1">
          <a:blip r:embed="rId3">
            <a:alphaModFix/>
          </a:blip>
          <a:srcRect l="17745" r="23901"/>
          <a:stretch/>
        </p:blipFill>
        <p:spPr>
          <a:xfrm>
            <a:off x="1969718" y="1117979"/>
            <a:ext cx="5204563" cy="4919566"/>
          </a:xfrm>
          <a:prstGeom prst="rect">
            <a:avLst/>
          </a:prstGeom>
          <a:noFill/>
          <a:ln>
            <a:noFill/>
          </a:ln>
        </p:spPr>
      </p:pic>
    </p:spTree>
    <p:extLst>
      <p:ext uri="{BB962C8B-B14F-4D97-AF65-F5344CB8AC3E}">
        <p14:creationId xmlns:p14="http://schemas.microsoft.com/office/powerpoint/2010/main" val="215935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0C0C0C"/>
                </a:solidFill>
                <a:latin typeface="Times" pitchFamily="18" charset="0"/>
                <a:ea typeface="Times"/>
                <a:cs typeface="Times" pitchFamily="18" charset="0"/>
                <a:sym typeface="Times"/>
              </a:rPr>
              <a:t>FDM </a:t>
            </a:r>
            <a:r>
              <a:rPr lang="en-US" sz="2400" b="1" dirty="0">
                <a:solidFill>
                  <a:srgbClr val="0C0C0C"/>
                </a:solidFill>
                <a:latin typeface="Times" pitchFamily="18" charset="0"/>
                <a:ea typeface="Twentieth Century"/>
                <a:cs typeface="Times" pitchFamily="18" charset="0"/>
                <a:sym typeface="Twentieth Century"/>
              </a:rPr>
              <a:t>-Advantages</a:t>
            </a:r>
            <a:endParaRPr b="1" dirty="0">
              <a:latin typeface="Times" pitchFamily="18" charset="0"/>
              <a:cs typeface="Times" pitchFamily="18" charset="0"/>
            </a:endParaRPr>
          </a:p>
        </p:txBody>
      </p:sp>
      <p:sp>
        <p:nvSpPr>
          <p:cNvPr id="192" name="Google Shape;192;p23"/>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93" name="Google Shape;193;p23"/>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 lvl="0" indent="-304800" algn="l" rtl="0">
              <a:lnSpc>
                <a:spcPct val="80000"/>
              </a:lnSpc>
              <a:spcBef>
                <a:spcPts val="0"/>
              </a:spcBef>
              <a:spcAft>
                <a:spcPts val="0"/>
              </a:spcAft>
              <a:buClr>
                <a:srgbClr val="1CADE4"/>
              </a:buClr>
              <a:buSzPts val="4800"/>
              <a:buFont typeface="Times"/>
              <a:buChar char=" "/>
            </a:pPr>
            <a:endParaRPr sz="4800" dirty="0">
              <a:solidFill>
                <a:schemeClr val="dk1"/>
              </a:solidFill>
              <a:latin typeface="Times"/>
              <a:ea typeface="Times"/>
              <a:cs typeface="Times"/>
              <a:sym typeface="Times"/>
            </a:endParaRPr>
          </a:p>
          <a:p>
            <a:pPr marL="91440" lvl="0" indent="-139700" algn="l" rtl="0">
              <a:lnSpc>
                <a:spcPct val="80000"/>
              </a:lnSpc>
              <a:spcBef>
                <a:spcPts val="0"/>
              </a:spcBef>
              <a:spcAft>
                <a:spcPts val="0"/>
              </a:spcAft>
              <a:buClr>
                <a:srgbClr val="1CADE4"/>
              </a:buClr>
              <a:buSzPts val="2200"/>
              <a:buFont typeface="Times"/>
              <a:buChar char=" "/>
            </a:pPr>
            <a:endParaRPr sz="2200" dirty="0">
              <a:solidFill>
                <a:schemeClr val="dk1"/>
              </a:solidFill>
              <a:latin typeface="Times"/>
              <a:ea typeface="Times"/>
              <a:cs typeface="Times"/>
              <a:sym typeface="Times"/>
            </a:endParaRPr>
          </a:p>
          <a:p>
            <a:pPr marL="342900" lvl="0" indent="-342900" algn="just" rtl="0">
              <a:lnSpc>
                <a:spcPct val="80000"/>
              </a:lnSpc>
              <a:spcBef>
                <a:spcPts val="0"/>
              </a:spcBef>
              <a:spcAft>
                <a:spcPts val="0"/>
              </a:spcAft>
              <a:buClr>
                <a:srgbClr val="1CADE4"/>
              </a:buClr>
              <a:buSzPts val="2200"/>
              <a:buFont typeface="Arial" pitchFamily="34" charset="0"/>
              <a:buChar char="•"/>
            </a:pPr>
            <a:endParaRPr sz="2200" dirty="0">
              <a:solidFill>
                <a:schemeClr val="dk1"/>
              </a:solidFill>
              <a:latin typeface="Times" pitchFamily="18" charset="0"/>
              <a:ea typeface="Times"/>
              <a:cs typeface="Times" pitchFamily="18" charset="0"/>
              <a:sym typeface="Times"/>
            </a:endParaRPr>
          </a:p>
          <a:p>
            <a:pPr marL="723900" lvl="0" indent="-374650" algn="just">
              <a:lnSpc>
                <a:spcPct val="150000"/>
              </a:lnSpc>
              <a:spcBef>
                <a:spcPts val="1100"/>
              </a:spcBef>
              <a:buClr>
                <a:srgbClr val="444444"/>
              </a:buClr>
              <a:buSzPts val="2300"/>
              <a:buChar char="●"/>
            </a:pPr>
            <a:r>
              <a:rPr lang="en-US" sz="2000" dirty="0">
                <a:solidFill>
                  <a:srgbClr val="444444"/>
                </a:solidFill>
                <a:highlight>
                  <a:srgbClr val="FFFFFF"/>
                </a:highlight>
                <a:latin typeface="Times" pitchFamily="18" charset="0"/>
                <a:cs typeface="Times" pitchFamily="18" charset="0"/>
              </a:rPr>
              <a:t>It does not need synchronization between its transmitter and receiver.</a:t>
            </a:r>
          </a:p>
          <a:p>
            <a:pPr marL="723900" lvl="0" indent="-374650" algn="just">
              <a:lnSpc>
                <a:spcPct val="150000"/>
              </a:lnSpc>
              <a:buClr>
                <a:srgbClr val="444444"/>
              </a:buClr>
              <a:buSzPts val="2300"/>
              <a:buChar char="●"/>
            </a:pPr>
            <a:r>
              <a:rPr lang="en-US" sz="2000" dirty="0">
                <a:solidFill>
                  <a:srgbClr val="444444"/>
                </a:solidFill>
                <a:highlight>
                  <a:srgbClr val="FFFFFF"/>
                </a:highlight>
                <a:latin typeface="Times" pitchFamily="18" charset="0"/>
                <a:cs typeface="Times" pitchFamily="18" charset="0"/>
              </a:rPr>
              <a:t>It is simpler and easy demodulation.</a:t>
            </a:r>
          </a:p>
          <a:p>
            <a:pPr marL="723900" lvl="0" indent="-374650" algn="just">
              <a:lnSpc>
                <a:spcPct val="150000"/>
              </a:lnSpc>
              <a:buClr>
                <a:srgbClr val="444444"/>
              </a:buClr>
              <a:buSzPts val="2300"/>
              <a:buChar char="●"/>
            </a:pPr>
            <a:r>
              <a:rPr lang="en-US" sz="2000" dirty="0">
                <a:solidFill>
                  <a:srgbClr val="444444"/>
                </a:solidFill>
                <a:highlight>
                  <a:srgbClr val="FFFFFF"/>
                </a:highlight>
                <a:latin typeface="Times" pitchFamily="18" charset="0"/>
                <a:cs typeface="Times" pitchFamily="18" charset="0"/>
              </a:rPr>
              <a:t>Due to slow narrow band fading only one channel gets affected.</a:t>
            </a:r>
          </a:p>
          <a:p>
            <a:pPr marL="723900" lvl="0" indent="-374650" algn="just">
              <a:lnSpc>
                <a:spcPct val="150000"/>
              </a:lnSpc>
              <a:buClr>
                <a:srgbClr val="444444"/>
              </a:buClr>
              <a:buSzPts val="2300"/>
              <a:buChar char="●"/>
            </a:pPr>
            <a:r>
              <a:rPr lang="en-US" sz="2000" dirty="0">
                <a:solidFill>
                  <a:srgbClr val="444444"/>
                </a:solidFill>
                <a:highlight>
                  <a:srgbClr val="FFFFFF"/>
                </a:highlight>
                <a:latin typeface="Times" pitchFamily="18" charset="0"/>
                <a:cs typeface="Times" pitchFamily="18" charset="0"/>
              </a:rPr>
              <a:t>It is used for analog signals.</a:t>
            </a:r>
          </a:p>
          <a:p>
            <a:pPr marL="723900" lvl="0" indent="-374650" algn="just">
              <a:lnSpc>
                <a:spcPct val="150000"/>
              </a:lnSpc>
              <a:buClr>
                <a:srgbClr val="444444"/>
              </a:buClr>
              <a:buSzPts val="2300"/>
              <a:buChar char="●"/>
            </a:pPr>
            <a:r>
              <a:rPr lang="en-US" sz="2000" dirty="0">
                <a:solidFill>
                  <a:srgbClr val="444444"/>
                </a:solidFill>
                <a:highlight>
                  <a:srgbClr val="FFFFFF"/>
                </a:highlight>
                <a:latin typeface="Times" pitchFamily="18" charset="0"/>
                <a:cs typeface="Times" pitchFamily="18" charset="0"/>
              </a:rPr>
              <a:t>A large number of signals (channels) can be transmitted simultaneously.</a:t>
            </a:r>
          </a:p>
          <a:p>
            <a:pPr marL="91440" lvl="0" indent="-139700" algn="l" rtl="0">
              <a:lnSpc>
                <a:spcPct val="80000"/>
              </a:lnSpc>
              <a:spcBef>
                <a:spcPts val="1400"/>
              </a:spcBef>
              <a:spcAft>
                <a:spcPts val="0"/>
              </a:spcAft>
              <a:buClr>
                <a:srgbClr val="1CADE4"/>
              </a:buClr>
              <a:buSzPts val="2200"/>
              <a:buFont typeface="Times"/>
              <a:buChar char=" "/>
            </a:pPr>
            <a:br>
              <a:rPr lang="en-US" sz="2200" dirty="0">
                <a:solidFill>
                  <a:schemeClr val="dk1"/>
                </a:solidFill>
                <a:latin typeface="Times"/>
                <a:ea typeface="Times"/>
                <a:cs typeface="Times"/>
                <a:sym typeface="Times"/>
              </a:rPr>
            </a:br>
            <a:endParaRPr sz="2200" dirty="0">
              <a:solidFill>
                <a:schemeClr val="lt1"/>
              </a:solidFill>
              <a:latin typeface="Times"/>
              <a:ea typeface="Times"/>
              <a:cs typeface="Times"/>
              <a:sym typeface="Times"/>
            </a:endParaRPr>
          </a:p>
        </p:txBody>
      </p:sp>
      <p:sp>
        <p:nvSpPr>
          <p:cNvPr id="194" name="Google Shape;19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95" name="Google Shape;19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96" name="Google Shape;19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extLst>
      <p:ext uri="{BB962C8B-B14F-4D97-AF65-F5344CB8AC3E}">
        <p14:creationId xmlns:p14="http://schemas.microsoft.com/office/powerpoint/2010/main" val="215253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0C0C0C"/>
                </a:solidFill>
                <a:latin typeface="Times" pitchFamily="18" charset="0"/>
                <a:ea typeface="Times"/>
                <a:cs typeface="Times" pitchFamily="18" charset="0"/>
                <a:sym typeface="Times"/>
              </a:rPr>
              <a:t>FDM </a:t>
            </a:r>
            <a:r>
              <a:rPr lang="en-US" sz="2400" b="1" dirty="0">
                <a:solidFill>
                  <a:srgbClr val="0C0C0C"/>
                </a:solidFill>
                <a:latin typeface="Times" pitchFamily="18" charset="0"/>
                <a:ea typeface="Twentieth Century"/>
                <a:cs typeface="Times" pitchFamily="18" charset="0"/>
                <a:sym typeface="Twentieth Century"/>
              </a:rPr>
              <a:t>-Disadvantages</a:t>
            </a:r>
            <a:endParaRPr b="1" dirty="0">
              <a:latin typeface="Times" pitchFamily="18" charset="0"/>
              <a:cs typeface="Times" pitchFamily="18" charset="0"/>
            </a:endParaRPr>
          </a:p>
        </p:txBody>
      </p:sp>
      <p:sp>
        <p:nvSpPr>
          <p:cNvPr id="192" name="Google Shape;192;p23"/>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93" name="Google Shape;193;p23"/>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 lvl="0" indent="-304800" algn="l" rtl="0">
              <a:lnSpc>
                <a:spcPct val="80000"/>
              </a:lnSpc>
              <a:spcBef>
                <a:spcPts val="0"/>
              </a:spcBef>
              <a:spcAft>
                <a:spcPts val="0"/>
              </a:spcAft>
              <a:buClr>
                <a:srgbClr val="1CADE4"/>
              </a:buClr>
              <a:buSzPts val="4800"/>
              <a:buFont typeface="Times"/>
              <a:buChar char=" "/>
            </a:pPr>
            <a:endParaRPr sz="4800" dirty="0">
              <a:solidFill>
                <a:schemeClr val="dk1"/>
              </a:solidFill>
              <a:latin typeface="Times"/>
              <a:ea typeface="Times"/>
              <a:cs typeface="Times"/>
              <a:sym typeface="Times"/>
            </a:endParaRPr>
          </a:p>
          <a:p>
            <a:pPr marL="91440" lvl="0" indent="-139700" algn="l" rtl="0">
              <a:lnSpc>
                <a:spcPct val="80000"/>
              </a:lnSpc>
              <a:spcBef>
                <a:spcPts val="0"/>
              </a:spcBef>
              <a:spcAft>
                <a:spcPts val="0"/>
              </a:spcAft>
              <a:buClr>
                <a:srgbClr val="1CADE4"/>
              </a:buClr>
              <a:buSzPts val="2200"/>
              <a:buFont typeface="Times"/>
              <a:buChar char=" "/>
            </a:pPr>
            <a:endParaRPr sz="2200" dirty="0">
              <a:solidFill>
                <a:schemeClr val="dk1"/>
              </a:solidFill>
              <a:latin typeface="Times"/>
              <a:ea typeface="Times"/>
              <a:cs typeface="Times"/>
              <a:sym typeface="Times"/>
            </a:endParaRPr>
          </a:p>
          <a:p>
            <a:pPr marL="342900" lvl="0" indent="-342900" rtl="0">
              <a:lnSpc>
                <a:spcPct val="80000"/>
              </a:lnSpc>
              <a:spcBef>
                <a:spcPts val="0"/>
              </a:spcBef>
              <a:spcAft>
                <a:spcPts val="0"/>
              </a:spcAft>
              <a:buClr>
                <a:srgbClr val="1CADE4"/>
              </a:buClr>
              <a:buSzPts val="2200"/>
              <a:buFont typeface="Arial" pitchFamily="34" charset="0"/>
              <a:buChar char="•"/>
            </a:pPr>
            <a:endParaRPr sz="3200" dirty="0">
              <a:solidFill>
                <a:schemeClr val="dk1"/>
              </a:solidFill>
              <a:latin typeface="Times" pitchFamily="18" charset="0"/>
              <a:ea typeface="Times"/>
              <a:cs typeface="Times" pitchFamily="18" charset="0"/>
              <a:sym typeface="Times"/>
            </a:endParaRPr>
          </a:p>
          <a:p>
            <a:pPr marL="457200" lvl="0" indent="-425450">
              <a:lnSpc>
                <a:spcPct val="90000"/>
              </a:lnSpc>
              <a:buSzPts val="3100"/>
              <a:buFont typeface="Arial" pitchFamily="34" charset="0"/>
              <a:buChar char="•"/>
            </a:pPr>
            <a:r>
              <a:rPr lang="en-US" sz="2800" dirty="0">
                <a:latin typeface="Times" pitchFamily="18" charset="0"/>
                <a:cs typeface="Times" pitchFamily="18" charset="0"/>
              </a:rPr>
              <a:t>It is suffers problem of cross-talk.</a:t>
            </a:r>
          </a:p>
          <a:p>
            <a:pPr marL="971550" lvl="0" indent="-514350">
              <a:lnSpc>
                <a:spcPct val="90000"/>
              </a:lnSpc>
              <a:buFont typeface="Arial" pitchFamily="34" charset="0"/>
              <a:buChar char="•"/>
            </a:pPr>
            <a:endParaRPr lang="en-US" sz="2800" dirty="0">
              <a:latin typeface="Times" pitchFamily="18" charset="0"/>
              <a:cs typeface="Times" pitchFamily="18" charset="0"/>
            </a:endParaRPr>
          </a:p>
          <a:p>
            <a:pPr marL="457200" lvl="0" indent="-425450">
              <a:lnSpc>
                <a:spcPct val="90000"/>
              </a:lnSpc>
              <a:buSzPts val="3100"/>
              <a:buFont typeface="Arial" pitchFamily="34" charset="0"/>
              <a:buChar char="•"/>
            </a:pPr>
            <a:r>
              <a:rPr lang="en-US" sz="2800" dirty="0">
                <a:latin typeface="Times" pitchFamily="18" charset="0"/>
                <a:cs typeface="Times" pitchFamily="18" charset="0"/>
              </a:rPr>
              <a:t>It is used only when a few low speed channels are desired.</a:t>
            </a:r>
          </a:p>
          <a:p>
            <a:pPr marL="971550" lvl="0" indent="-514350">
              <a:lnSpc>
                <a:spcPct val="90000"/>
              </a:lnSpc>
              <a:buFont typeface="Arial" pitchFamily="34" charset="0"/>
              <a:buChar char="•"/>
            </a:pPr>
            <a:endParaRPr lang="en-US" sz="2800" dirty="0">
              <a:latin typeface="Times" pitchFamily="18" charset="0"/>
              <a:cs typeface="Times" pitchFamily="18" charset="0"/>
            </a:endParaRPr>
          </a:p>
          <a:p>
            <a:pPr marL="457200" lvl="0" indent="-425450">
              <a:lnSpc>
                <a:spcPct val="90000"/>
              </a:lnSpc>
              <a:buSzPts val="3100"/>
              <a:buFont typeface="Arial" pitchFamily="34" charset="0"/>
              <a:buChar char="•"/>
            </a:pPr>
            <a:r>
              <a:rPr lang="en-US" sz="2800" dirty="0">
                <a:latin typeface="Times" pitchFamily="18" charset="0"/>
                <a:cs typeface="Times" pitchFamily="18" charset="0"/>
              </a:rPr>
              <a:t>Intermodulation distortion takes place</a:t>
            </a:r>
            <a:r>
              <a:rPr lang="en-US" sz="2800" dirty="0">
                <a:latin typeface="Times" pitchFamily="18" charset="0"/>
                <a:ea typeface="Twentieth Century"/>
                <a:cs typeface="Times" pitchFamily="18" charset="0"/>
                <a:sym typeface="Twentieth Century"/>
              </a:rPr>
              <a:t>.</a:t>
            </a:r>
          </a:p>
          <a:p>
            <a:pPr marL="91440" lvl="0" indent="-139700" algn="l" rtl="0">
              <a:lnSpc>
                <a:spcPct val="80000"/>
              </a:lnSpc>
              <a:spcBef>
                <a:spcPts val="1400"/>
              </a:spcBef>
              <a:spcAft>
                <a:spcPts val="0"/>
              </a:spcAft>
              <a:buClr>
                <a:srgbClr val="1CADE4"/>
              </a:buClr>
              <a:buSzPts val="2200"/>
              <a:buFont typeface="Times"/>
              <a:buChar char=" "/>
            </a:pPr>
            <a:br>
              <a:rPr lang="en-US" sz="2200" dirty="0">
                <a:solidFill>
                  <a:schemeClr val="dk1"/>
                </a:solidFill>
                <a:latin typeface="Times"/>
                <a:ea typeface="Times"/>
                <a:cs typeface="Times"/>
                <a:sym typeface="Times"/>
              </a:rPr>
            </a:br>
            <a:endParaRPr sz="2200" dirty="0">
              <a:solidFill>
                <a:schemeClr val="lt1"/>
              </a:solidFill>
              <a:latin typeface="Times"/>
              <a:ea typeface="Times"/>
              <a:cs typeface="Times"/>
              <a:sym typeface="Times"/>
            </a:endParaRPr>
          </a:p>
        </p:txBody>
      </p:sp>
      <p:sp>
        <p:nvSpPr>
          <p:cNvPr id="194" name="Google Shape;19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95" name="Google Shape;19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96" name="Google Shape;19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extLst>
      <p:ext uri="{BB962C8B-B14F-4D97-AF65-F5344CB8AC3E}">
        <p14:creationId xmlns:p14="http://schemas.microsoft.com/office/powerpoint/2010/main" val="100703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Palatino Linotype"/>
              <a:buNone/>
            </a:pPr>
            <a:r>
              <a:rPr lang="en-US" sz="2400" b="1">
                <a:latin typeface="Palatino Linotype"/>
                <a:ea typeface="Palatino Linotype"/>
                <a:cs typeface="Palatino Linotype"/>
                <a:sym typeface="Palatino Linotype"/>
              </a:rPr>
              <a:t>Future Scope</a:t>
            </a:r>
            <a:endParaRPr/>
          </a:p>
        </p:txBody>
      </p:sp>
      <p:sp>
        <p:nvSpPr>
          <p:cNvPr id="227" name="Google Shape;227;p27"/>
          <p:cNvSpPr txBox="1">
            <a:spLocks noGrp="1"/>
          </p:cNvSpPr>
          <p:nvPr>
            <p:ph type="body" idx="1"/>
          </p:nvPr>
        </p:nvSpPr>
        <p:spPr>
          <a:xfrm>
            <a:off x="457200" y="1447800"/>
            <a:ext cx="8229600" cy="48006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228" name="Google Shape;228;p27"/>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230" name="Google Shape;23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31" name="Google Shape;23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
        <p:nvSpPr>
          <p:cNvPr id="232" name="Google Shape;232;p27"/>
          <p:cNvSpPr txBox="1"/>
          <p:nvPr/>
        </p:nvSpPr>
        <p:spPr>
          <a:xfrm>
            <a:off x="457200" y="1295399"/>
            <a:ext cx="8229600" cy="3738513"/>
          </a:xfrm>
          <a:prstGeom prst="rect">
            <a:avLst/>
          </a:prstGeom>
          <a:noFill/>
          <a:ln>
            <a:noFill/>
          </a:ln>
        </p:spPr>
        <p:txBody>
          <a:bodyPr spcFirstLastPara="1" wrap="square" lIns="91425" tIns="45700" rIns="91425" bIns="45700" anchor="t" anchorCtr="0">
            <a:noAutofit/>
          </a:bodyPr>
          <a:lstStyle/>
          <a:p>
            <a:pPr marL="342900" lvl="0" indent="-342900">
              <a:buClr>
                <a:schemeClr val="dk1"/>
              </a:buClr>
              <a:buSzPts val="2400"/>
              <a:buFont typeface="Arial" panose="020B0604020202020204" pitchFamily="34" charset="0"/>
              <a:buChar char="•"/>
            </a:pPr>
            <a:r>
              <a:rPr lang="en-US" sz="2400" dirty="0">
                <a:solidFill>
                  <a:schemeClr val="dk1"/>
                </a:solidFill>
                <a:latin typeface="Palatino Linotype"/>
                <a:ea typeface="Palatino Linotype"/>
                <a:cs typeface="Palatino Linotype"/>
                <a:sym typeface="Palatino Linotype"/>
              </a:rPr>
              <a:t>Maybe, capacity and performance could be improved by incorporating channel estimation in the multi user receiver to estimate the phase and amplitude changes due to the flat fading channel characteristics. </a:t>
            </a:r>
          </a:p>
          <a:p>
            <a:pPr lvl="0">
              <a:buClr>
                <a:schemeClr val="dk1"/>
              </a:buClr>
              <a:buSzPts val="2400"/>
            </a:pPr>
            <a:endParaRPr lang="en-US" sz="2400" dirty="0">
              <a:solidFill>
                <a:schemeClr val="dk1"/>
              </a:solidFill>
              <a:latin typeface="Palatino Linotype"/>
              <a:ea typeface="Palatino Linotype"/>
              <a:cs typeface="Palatino Linotype"/>
              <a:sym typeface="Palatino Linotype"/>
            </a:endParaRPr>
          </a:p>
          <a:p>
            <a:pPr marL="342900" lvl="0" indent="-342900">
              <a:buClr>
                <a:schemeClr val="dk1"/>
              </a:buClr>
              <a:buSzPts val="2400"/>
              <a:buFont typeface="Arial" panose="020B0604020202020204" pitchFamily="34" charset="0"/>
              <a:buChar char="•"/>
            </a:pPr>
            <a:r>
              <a:rPr lang="en-US" sz="2400" dirty="0">
                <a:solidFill>
                  <a:schemeClr val="dk1"/>
                </a:solidFill>
                <a:latin typeface="Palatino Linotype"/>
                <a:ea typeface="Palatino Linotype"/>
                <a:cs typeface="Palatino Linotype"/>
                <a:sym typeface="Palatino Linotype"/>
              </a:rPr>
              <a:t>The performance of the system in the frequency selective channel could  be improved by employing adaptive equalizers in the multi user receiver.</a:t>
            </a:r>
            <a:endParaRPr sz="2400" b="0" i="0" u="none" strike="noStrike" cap="none" dirty="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Palatino Linotype"/>
              <a:buNone/>
            </a:pPr>
            <a:r>
              <a:rPr lang="en-US" sz="2400" b="1">
                <a:latin typeface="Palatino Linotype"/>
                <a:ea typeface="Palatino Linotype"/>
                <a:cs typeface="Palatino Linotype"/>
                <a:sym typeface="Palatino Linotype"/>
              </a:rPr>
              <a:t>Reference</a:t>
            </a:r>
            <a:endParaRPr/>
          </a:p>
        </p:txBody>
      </p:sp>
      <p:sp>
        <p:nvSpPr>
          <p:cNvPr id="238" name="Google Shape;238;p28"/>
          <p:cNvSpPr txBox="1">
            <a:spLocks noGrp="1"/>
          </p:cNvSpPr>
          <p:nvPr>
            <p:ph type="body" idx="1"/>
          </p:nvPr>
        </p:nvSpPr>
        <p:spPr>
          <a:xfrm>
            <a:off x="457200" y="1905000"/>
            <a:ext cx="8229600" cy="48006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239" name="Google Shape;239;p28"/>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457200" lvl="0" indent="-368300" algn="l" rtl="0">
              <a:lnSpc>
                <a:spcPct val="90000"/>
              </a:lnSpc>
              <a:spcBef>
                <a:spcPts val="1200"/>
              </a:spcBef>
              <a:spcAft>
                <a:spcPts val="0"/>
              </a:spcAft>
              <a:buSzPts val="2200"/>
              <a:buChar char="●"/>
            </a:pPr>
            <a:r>
              <a:rPr lang="en-US" sz="2200" u="sng" dirty="0">
                <a:solidFill>
                  <a:schemeClr val="hlink"/>
                </a:solidFill>
                <a:latin typeface="Times" pitchFamily="18" charset="0"/>
                <a:cs typeface="Times" pitchFamily="18" charset="0"/>
                <a:hlinkClick r:id="rId3"/>
              </a:rPr>
              <a:t>https://en.wikipedia.org/wiki/Frequency-division_multiplexing</a:t>
            </a:r>
            <a:endParaRPr sz="2200" u="sng" dirty="0">
              <a:solidFill>
                <a:schemeClr val="hlink"/>
              </a:solidFill>
              <a:latin typeface="Times" pitchFamily="18" charset="0"/>
              <a:cs typeface="Times" pitchFamily="18" charset="0"/>
            </a:endParaRPr>
          </a:p>
          <a:p>
            <a:pPr marL="457200" lvl="0" indent="-368300" algn="l" rtl="0">
              <a:lnSpc>
                <a:spcPct val="90000"/>
              </a:lnSpc>
              <a:spcBef>
                <a:spcPts val="0"/>
              </a:spcBef>
              <a:spcAft>
                <a:spcPts val="0"/>
              </a:spcAft>
              <a:buSzPts val="2200"/>
              <a:buChar char="●"/>
            </a:pPr>
            <a:r>
              <a:rPr lang="en-US" sz="2200" u="sng" dirty="0">
                <a:solidFill>
                  <a:schemeClr val="hlink"/>
                </a:solidFill>
                <a:latin typeface="Times" pitchFamily="18" charset="0"/>
                <a:cs typeface="Times" pitchFamily="18" charset="0"/>
                <a:hlinkClick r:id="rId4"/>
              </a:rPr>
              <a:t>https://www.elprocus.com/what-is-multiplexing-types-and-their-applications/</a:t>
            </a:r>
            <a:endParaRPr sz="2200" u="sng" dirty="0">
              <a:solidFill>
                <a:schemeClr val="hlink"/>
              </a:solidFill>
              <a:latin typeface="Times" pitchFamily="18" charset="0"/>
              <a:cs typeface="Times" pitchFamily="18" charset="0"/>
            </a:endParaRPr>
          </a:p>
          <a:p>
            <a:pPr marL="457200" lvl="0" indent="-368300" algn="l" rtl="0">
              <a:lnSpc>
                <a:spcPct val="90000"/>
              </a:lnSpc>
              <a:spcBef>
                <a:spcPts val="0"/>
              </a:spcBef>
              <a:spcAft>
                <a:spcPts val="0"/>
              </a:spcAft>
              <a:buSzPts val="2200"/>
              <a:buChar char="●"/>
            </a:pPr>
            <a:r>
              <a:rPr lang="en-US" sz="2200" u="sng" dirty="0">
                <a:solidFill>
                  <a:schemeClr val="hlink"/>
                </a:solidFill>
                <a:latin typeface="Times" pitchFamily="18" charset="0"/>
                <a:cs typeface="Times" pitchFamily="18" charset="0"/>
                <a:hlinkClick r:id="rId5"/>
              </a:rPr>
              <a:t>https://www.tutorialspoint.com/frequency-division-multiplexing</a:t>
            </a:r>
            <a:endParaRPr sz="2200" u="sng" dirty="0">
              <a:solidFill>
                <a:schemeClr val="hlink"/>
              </a:solidFill>
              <a:latin typeface="Times" pitchFamily="18" charset="0"/>
              <a:cs typeface="Times" pitchFamily="18" charset="0"/>
            </a:endParaRPr>
          </a:p>
          <a:p>
            <a:pPr marL="457200" marR="0" lvl="0" indent="-342900" algn="ctr" rtl="0">
              <a:spcBef>
                <a:spcPts val="0"/>
              </a:spcBef>
              <a:spcAft>
                <a:spcPts val="0"/>
              </a:spcAft>
              <a:buClr>
                <a:schemeClr val="lt1"/>
              </a:buClr>
              <a:buSzPts val="1800"/>
              <a:buFont typeface="Calibri"/>
              <a:buChar char="●"/>
            </a:pPr>
            <a:endParaRPr sz="1800" dirty="0">
              <a:solidFill>
                <a:schemeClr val="lt1"/>
              </a:solidFill>
              <a:latin typeface="Calibri"/>
              <a:ea typeface="Calibri"/>
              <a:cs typeface="Calibri"/>
              <a:sym typeface="Calibri"/>
            </a:endParaRPr>
          </a:p>
        </p:txBody>
      </p:sp>
      <p:sp>
        <p:nvSpPr>
          <p:cNvPr id="240" name="Google Shape;24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241" name="Google Shape;24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42" name="Google Shape;2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6000" dirty="0"/>
          </a:p>
        </p:txBody>
      </p:sp>
      <p:sp>
        <p:nvSpPr>
          <p:cNvPr id="249" name="Google Shape;249;p29"/>
          <p:cNvSpPr txBox="1">
            <a:spLocks noGrp="1"/>
          </p:cNvSpPr>
          <p:nvPr>
            <p:ph type="body" idx="1"/>
          </p:nvPr>
        </p:nvSpPr>
        <p:spPr>
          <a:xfrm rot="-171507">
            <a:off x="457275" y="1600245"/>
            <a:ext cx="8229639" cy="452604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4800" dirty="0"/>
          </a:p>
        </p:txBody>
      </p:sp>
      <p:sp>
        <p:nvSpPr>
          <p:cNvPr id="250" name="Google Shape;250;p2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51" name="Google Shape;251;p29"/>
          <p:cNvPicPr preferRelativeResize="0"/>
          <p:nvPr/>
        </p:nvPicPr>
        <p:blipFill>
          <a:blip r:embed="rId3">
            <a:alphaModFix/>
          </a:blip>
          <a:stretch>
            <a:fillRect/>
          </a:stretch>
        </p:blipFill>
        <p:spPr>
          <a:xfrm>
            <a:off x="1991638" y="2035234"/>
            <a:ext cx="5386193" cy="3451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381000" y="555625"/>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Palatino Linotype"/>
              <a:buNone/>
            </a:pPr>
            <a:r>
              <a:rPr lang="en-US" sz="3600" b="1" dirty="0">
                <a:latin typeface="Palatino Linotype"/>
                <a:ea typeface="Palatino Linotype"/>
                <a:cs typeface="Palatino Linotype"/>
                <a:sym typeface="Palatino Linotype"/>
              </a:rPr>
              <a:t>OBJECTIVES</a:t>
            </a:r>
            <a:endParaRPr sz="3600" b="1" dirty="0">
              <a:latin typeface="Palatino Linotype"/>
              <a:ea typeface="Palatino Linotype"/>
              <a:cs typeface="Palatino Linotype"/>
              <a:sym typeface="Palatino Linotype"/>
            </a:endParaRPr>
          </a:p>
        </p:txBody>
      </p:sp>
      <p:sp>
        <p:nvSpPr>
          <p:cNvPr id="101" name="Google Shape;101;p14"/>
          <p:cNvSpPr txBox="1">
            <a:spLocks noGrp="1"/>
          </p:cNvSpPr>
          <p:nvPr>
            <p:ph type="body" idx="1"/>
          </p:nvPr>
        </p:nvSpPr>
        <p:spPr>
          <a:xfrm>
            <a:off x="457200" y="1447800"/>
            <a:ext cx="8458200" cy="4876800"/>
          </a:xfrm>
          <a:prstGeom prst="rect">
            <a:avLst/>
          </a:prstGeom>
          <a:noFill/>
          <a:ln>
            <a:noFill/>
          </a:ln>
        </p:spPr>
        <p:txBody>
          <a:bodyPr spcFirstLastPara="1" wrap="square" lIns="91425" tIns="45700" rIns="91425" bIns="45700" anchor="t" anchorCtr="0">
            <a:noAutofit/>
          </a:bodyPr>
          <a:lstStyle/>
          <a:p>
            <a:pPr marL="342900" lvl="0" indent="-215900" algn="just" rtl="0">
              <a:lnSpc>
                <a:spcPct val="150000"/>
              </a:lnSpc>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just" rtl="0">
              <a:lnSpc>
                <a:spcPct val="150000"/>
              </a:lnSpc>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02" name="Google Shape;102;p14"/>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04" name="Google Shape;10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5" name="Google Shape;105;p14"/>
          <p:cNvSpPr txBox="1"/>
          <p:nvPr/>
        </p:nvSpPr>
        <p:spPr>
          <a:xfrm>
            <a:off x="457200" y="2133600"/>
            <a:ext cx="8229600" cy="2590800"/>
          </a:xfrm>
          <a:prstGeom prst="rect">
            <a:avLst/>
          </a:prstGeom>
          <a:noFill/>
          <a:ln>
            <a:noFill/>
          </a:ln>
        </p:spPr>
        <p:txBody>
          <a:bodyPr spcFirstLastPara="1" wrap="square" lIns="91425" tIns="45700" rIns="91425" bIns="45700" anchor="t" anchorCtr="0">
            <a:noAutofit/>
          </a:bodyPr>
          <a:lstStyle/>
          <a:p>
            <a:pPr marL="342900" marR="0" lvl="0" indent="-342900"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Palatino Linotype"/>
                <a:ea typeface="Palatino Linotype"/>
                <a:cs typeface="Palatino Linotype"/>
                <a:sym typeface="Palatino Linotype"/>
              </a:rPr>
              <a:t>To </a:t>
            </a:r>
            <a:r>
              <a:rPr lang="en-US" sz="2000" dirty="0">
                <a:solidFill>
                  <a:schemeClr val="dk1"/>
                </a:solidFill>
                <a:latin typeface="Palatino Linotype"/>
                <a:ea typeface="Palatino Linotype"/>
                <a:cs typeface="Palatino Linotype"/>
                <a:sym typeface="Palatino Linotype"/>
              </a:rPr>
              <a:t>know about the basic concept of multiplexing.</a:t>
            </a:r>
          </a:p>
          <a:p>
            <a:pPr marL="342900" marR="0" lvl="0" indent="-342900" rtl="0">
              <a:lnSpc>
                <a:spcPct val="15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Palatino Linotype"/>
                <a:ea typeface="Palatino Linotype"/>
                <a:cs typeface="Palatino Linotype"/>
                <a:sym typeface="Palatino Linotype"/>
              </a:rPr>
              <a:t>To know about its types , working &amp; its uses.</a:t>
            </a:r>
          </a:p>
          <a:p>
            <a:pPr marL="342900" marR="0" lvl="0" indent="-342900" rtl="0">
              <a:lnSpc>
                <a:spcPct val="150000"/>
              </a:lnSpc>
              <a:spcBef>
                <a:spcPts val="0"/>
              </a:spcBef>
              <a:spcAft>
                <a:spcPts val="0"/>
              </a:spcAft>
              <a:buClr>
                <a:schemeClr val="dk1"/>
              </a:buClr>
              <a:buSzPts val="2000"/>
              <a:buFont typeface="Arial"/>
              <a:buChar char="•"/>
            </a:pPr>
            <a:r>
              <a:rPr lang="en-US" sz="2000" dirty="0">
                <a:solidFill>
                  <a:schemeClr val="dk1"/>
                </a:solidFill>
                <a:latin typeface="Palatino Linotype"/>
                <a:ea typeface="Palatino Linotype"/>
                <a:cs typeface="Palatino Linotype"/>
                <a:sym typeface="Palatino Linotype"/>
              </a:rPr>
              <a:t>To know about the real time applications of FDM.</a:t>
            </a:r>
            <a:r>
              <a:rPr lang="en-US" sz="2000" b="0" i="0" u="none" strike="noStrike" cap="none" dirty="0">
                <a:solidFill>
                  <a:schemeClr val="dk1"/>
                </a:solidFill>
                <a:latin typeface="Palatino Linotype"/>
                <a:ea typeface="Palatino Linotype"/>
                <a:cs typeface="Palatino Linotype"/>
                <a:sym typeface="Palatino Linotype"/>
              </a:rPr>
              <a:t>  </a:t>
            </a:r>
          </a:p>
          <a:p>
            <a:pPr marR="0" lvl="0" rtl="0">
              <a:lnSpc>
                <a:spcPct val="150000"/>
              </a:lnSpc>
              <a:spcBef>
                <a:spcPts val="0"/>
              </a:spcBef>
              <a:spcAft>
                <a:spcPts val="0"/>
              </a:spcAft>
              <a:buClr>
                <a:schemeClr val="dk1"/>
              </a:buClr>
              <a:buSzPts val="2000"/>
            </a:pPr>
            <a:endParaRPr lang="en-US" sz="2000" dirty="0">
              <a:solidFill>
                <a:schemeClr val="dk1"/>
              </a:solidFill>
              <a:latin typeface="Palatino Linotype"/>
              <a:ea typeface="Palatino Linotype"/>
              <a:cs typeface="Palatino Linotype"/>
              <a:sym typeface="Palatino Linotype"/>
            </a:endParaRPr>
          </a:p>
          <a:p>
            <a:pPr marR="0" lvl="0" algn="just" rtl="0">
              <a:lnSpc>
                <a:spcPct val="150000"/>
              </a:lnSpc>
              <a:spcBef>
                <a:spcPts val="0"/>
              </a:spcBef>
              <a:spcAft>
                <a:spcPts val="0"/>
              </a:spcAft>
              <a:buClr>
                <a:schemeClr val="dk1"/>
              </a:buClr>
              <a:buSzPts val="2000"/>
            </a:pPr>
            <a:r>
              <a:rPr lang="en-US" sz="2000" b="0" i="0" u="none" strike="noStrike" cap="none" dirty="0">
                <a:solidFill>
                  <a:schemeClr val="dk1"/>
                </a:solidFill>
                <a:latin typeface="Palatino Linotype"/>
                <a:ea typeface="Palatino Linotype"/>
                <a:cs typeface="Palatino Linotype"/>
                <a:sym typeface="Palatino Linotype"/>
              </a:rPr>
              <a:t>  </a:t>
            </a:r>
            <a:endParaRPr sz="2000" b="0" i="0" u="none" strike="noStrike" cap="none" dirty="0">
              <a:solidFill>
                <a:schemeClr val="dk1"/>
              </a:solidFill>
              <a:latin typeface="Palatino Linotype"/>
              <a:ea typeface="Palatino Linotype"/>
              <a:cs typeface="Palatino Linotype"/>
              <a:sym typeface="Palatino Linotype"/>
            </a:endParaRPr>
          </a:p>
          <a:p>
            <a:pPr marL="457200" marR="0" lvl="0" indent="0" algn="just" rtl="0">
              <a:lnSpc>
                <a:spcPct val="150000"/>
              </a:lnSpc>
              <a:spcBef>
                <a:spcPts val="0"/>
              </a:spcBef>
              <a:spcAft>
                <a:spcPts val="0"/>
              </a:spcAft>
              <a:buNone/>
            </a:pPr>
            <a:endParaRPr sz="2000" dirty="0">
              <a:solidFill>
                <a:schemeClr val="dk1"/>
              </a:solidFill>
              <a:latin typeface="Palatino Linotype"/>
              <a:ea typeface="Palatino Linotype"/>
              <a:cs typeface="Palatino Linotype"/>
              <a:sym typeface="Palatino Linotype"/>
            </a:endParaRPr>
          </a:p>
        </p:txBody>
      </p:sp>
      <p:sp>
        <p:nvSpPr>
          <p:cNvPr id="106" name="Google Shape;10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3725" y="586569"/>
            <a:ext cx="8915400" cy="715962"/>
          </a:xfrm>
          <a:prstGeom prst="rect">
            <a:avLst/>
          </a:prstGeom>
          <a:noFill/>
          <a:ln>
            <a:noFill/>
          </a:ln>
        </p:spPr>
        <p:txBody>
          <a:bodyPr spcFirstLastPara="1" wrap="square" lIns="91425" tIns="45700" rIns="91425" bIns="45700" anchor="ctr" anchorCtr="0">
            <a:noAutofit/>
          </a:bodyPr>
          <a:lstStyle/>
          <a:p>
            <a:pPr lvl="0">
              <a:lnSpc>
                <a:spcPct val="90000"/>
              </a:lnSpc>
              <a:spcBef>
                <a:spcPts val="1200"/>
              </a:spcBef>
            </a:pPr>
            <a:r>
              <a:rPr lang="en-US" sz="2400" b="1" dirty="0">
                <a:solidFill>
                  <a:srgbClr val="CC4125"/>
                </a:solidFill>
                <a:latin typeface="Times" pitchFamily="18" charset="0"/>
                <a:cs typeface="Times" pitchFamily="18" charset="0"/>
              </a:rPr>
              <a:t>WHAT IS MULTIPLEXING?</a:t>
            </a:r>
            <a:br>
              <a:rPr lang="en-US" sz="2400" b="1" dirty="0">
                <a:solidFill>
                  <a:srgbClr val="CC4125"/>
                </a:solidFill>
                <a:latin typeface="Times" pitchFamily="18" charset="0"/>
                <a:cs typeface="Times" pitchFamily="18" charset="0"/>
              </a:rPr>
            </a:br>
            <a:endParaRPr lang="en-US" sz="1600" b="1" dirty="0">
              <a:solidFill>
                <a:srgbClr val="B45F06"/>
              </a:solidFill>
              <a:latin typeface="Times" pitchFamily="18" charset="0"/>
              <a:cs typeface="Times" pitchFamily="18" charset="0"/>
            </a:endParaRPr>
          </a:p>
        </p:txBody>
      </p:sp>
      <p:sp>
        <p:nvSpPr>
          <p:cNvPr id="112" name="Google Shape;112;p15"/>
          <p:cNvSpPr txBox="1">
            <a:spLocks noGrp="1"/>
          </p:cNvSpPr>
          <p:nvPr>
            <p:ph type="body" idx="1"/>
          </p:nvPr>
        </p:nvSpPr>
        <p:spPr>
          <a:xfrm>
            <a:off x="201588" y="1640910"/>
            <a:ext cx="9002700" cy="417569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dirty="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p:txBody>
      </p:sp>
      <p:sp>
        <p:nvSpPr>
          <p:cNvPr id="113" name="Google Shape;113;p15"/>
          <p:cNvSpPr/>
          <p:nvPr/>
        </p:nvSpPr>
        <p:spPr>
          <a:xfrm>
            <a:off x="201600" y="406400"/>
            <a:ext cx="87408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300">
                <a:solidFill>
                  <a:srgbClr val="5B0F00"/>
                </a:solidFill>
              </a:rPr>
              <a:t>        </a:t>
            </a:r>
            <a:endParaRPr sz="2300" b="0" i="0" strike="noStrike" cap="none">
              <a:solidFill>
                <a:srgbClr val="5B0F00"/>
              </a:solidFill>
              <a:latin typeface="Calibri"/>
              <a:ea typeface="Calibri"/>
              <a:cs typeface="Calibri"/>
              <a:sym typeface="Calibri"/>
            </a:endParaRPr>
          </a:p>
        </p:txBody>
      </p:sp>
      <p:sp>
        <p:nvSpPr>
          <p:cNvPr id="114" name="Google Shape;11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15" name="Google Shape;11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6" name="Google Shape;11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
        <p:nvSpPr>
          <p:cNvPr id="117" name="Google Shape;117;p15"/>
          <p:cNvSpPr txBox="1"/>
          <p:nvPr/>
        </p:nvSpPr>
        <p:spPr>
          <a:xfrm>
            <a:off x="650875" y="944550"/>
            <a:ext cx="7366200" cy="4968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US" sz="2200" dirty="0">
                <a:solidFill>
                  <a:srgbClr val="B45F06"/>
                </a:solidFill>
              </a:rPr>
              <a:t> </a:t>
            </a:r>
            <a:endParaRPr sz="2200" dirty="0">
              <a:solidFill>
                <a:srgbClr val="B45F06"/>
              </a:solidFill>
            </a:endParaRPr>
          </a:p>
          <a:p>
            <a:pPr marL="342900" lvl="0" indent="-342900" algn="just" rtl="0">
              <a:lnSpc>
                <a:spcPct val="90000"/>
              </a:lnSpc>
              <a:spcBef>
                <a:spcPts val="1200"/>
              </a:spcBef>
              <a:spcAft>
                <a:spcPts val="200"/>
              </a:spcAft>
              <a:buFont typeface="Arial" pitchFamily="34" charset="0"/>
              <a:buChar char="•"/>
            </a:pPr>
            <a:r>
              <a:rPr lang="en-US" sz="2200" dirty="0">
                <a:solidFill>
                  <a:schemeClr val="tx1"/>
                </a:solidFill>
                <a:latin typeface="Times" pitchFamily="18" charset="0"/>
                <a:cs typeface="Times" pitchFamily="18" charset="0"/>
              </a:rPr>
              <a:t>It is a way of transmitting various signals over a media or single line. A common kind of multiplexing merges a number of low-speed signals to send over an only high-speed link, or it is used to transmit a medium as well as its link with the number of devices. </a:t>
            </a:r>
          </a:p>
          <a:p>
            <a:pPr marL="342900" lvl="0" indent="-342900" algn="just" rtl="0">
              <a:lnSpc>
                <a:spcPct val="90000"/>
              </a:lnSpc>
              <a:spcBef>
                <a:spcPts val="1200"/>
              </a:spcBef>
              <a:spcAft>
                <a:spcPts val="200"/>
              </a:spcAft>
              <a:buFont typeface="Arial" pitchFamily="34" charset="0"/>
              <a:buChar char="•"/>
            </a:pPr>
            <a:r>
              <a:rPr lang="en-US" sz="2200" dirty="0">
                <a:solidFill>
                  <a:schemeClr val="tx1"/>
                </a:solidFill>
                <a:latin typeface="Times" pitchFamily="18" charset="0"/>
                <a:cs typeface="Times" pitchFamily="18" charset="0"/>
              </a:rPr>
              <a:t>It provides both privacy &amp; Efficiency. </a:t>
            </a:r>
          </a:p>
          <a:p>
            <a:pPr marL="342900" lvl="0" indent="-342900" algn="just" rtl="0">
              <a:lnSpc>
                <a:spcPct val="90000"/>
              </a:lnSpc>
              <a:spcBef>
                <a:spcPts val="1200"/>
              </a:spcBef>
              <a:spcAft>
                <a:spcPts val="200"/>
              </a:spcAft>
              <a:buFont typeface="Arial" pitchFamily="34" charset="0"/>
              <a:buChar char="•"/>
            </a:pPr>
            <a:r>
              <a:rPr lang="en-US" sz="2200" dirty="0">
                <a:solidFill>
                  <a:schemeClr val="tx1"/>
                </a:solidFill>
                <a:latin typeface="Times" pitchFamily="18" charset="0"/>
                <a:cs typeface="Times" pitchFamily="18" charset="0"/>
              </a:rPr>
              <a:t>The entire process can be done using a device namely MUX or multiplexer.</a:t>
            </a:r>
            <a:endParaRPr sz="2200" dirty="0">
              <a:solidFill>
                <a:schemeClr val="tx1"/>
              </a:solidFill>
              <a:latin typeface="Times" pitchFamily="18" charset="0"/>
              <a:cs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23725" y="586569"/>
            <a:ext cx="8915400" cy="715962"/>
          </a:xfrm>
          <a:prstGeom prst="rect">
            <a:avLst/>
          </a:prstGeom>
          <a:noFill/>
          <a:ln>
            <a:noFill/>
          </a:ln>
        </p:spPr>
        <p:txBody>
          <a:bodyPr spcFirstLastPara="1" wrap="square" lIns="91425" tIns="45700" rIns="91425" bIns="45700" anchor="ctr" anchorCtr="0">
            <a:noAutofit/>
          </a:bodyPr>
          <a:lstStyle/>
          <a:p>
            <a:pPr lvl="0">
              <a:lnSpc>
                <a:spcPct val="90000"/>
              </a:lnSpc>
              <a:spcBef>
                <a:spcPts val="1200"/>
              </a:spcBef>
            </a:pPr>
            <a:r>
              <a:rPr lang="en-US" sz="2400" b="1" dirty="0">
                <a:solidFill>
                  <a:srgbClr val="741B47"/>
                </a:solidFill>
                <a:latin typeface="Times" pitchFamily="18" charset="0"/>
                <a:cs typeface="Times" pitchFamily="18" charset="0"/>
              </a:rPr>
              <a:t>TYPES OF FDM </a:t>
            </a:r>
            <a:endParaRPr lang="en-US" sz="1600" b="1" dirty="0">
              <a:solidFill>
                <a:srgbClr val="B45F06"/>
              </a:solidFill>
              <a:latin typeface="Times" pitchFamily="18" charset="0"/>
              <a:cs typeface="Times" pitchFamily="18" charset="0"/>
            </a:endParaRPr>
          </a:p>
        </p:txBody>
      </p:sp>
      <p:sp>
        <p:nvSpPr>
          <p:cNvPr id="112" name="Google Shape;112;p15"/>
          <p:cNvSpPr txBox="1">
            <a:spLocks noGrp="1"/>
          </p:cNvSpPr>
          <p:nvPr>
            <p:ph type="body" idx="1"/>
          </p:nvPr>
        </p:nvSpPr>
        <p:spPr>
          <a:xfrm>
            <a:off x="201588" y="1640910"/>
            <a:ext cx="9002700" cy="417569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dirty="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dirty="0">
              <a:latin typeface="Palatino Linotype"/>
              <a:ea typeface="Palatino Linotype"/>
              <a:cs typeface="Palatino Linotype"/>
              <a:sym typeface="Palatino Linotype"/>
            </a:endParaRPr>
          </a:p>
        </p:txBody>
      </p:sp>
      <p:sp>
        <p:nvSpPr>
          <p:cNvPr id="113" name="Google Shape;113;p15"/>
          <p:cNvSpPr/>
          <p:nvPr/>
        </p:nvSpPr>
        <p:spPr>
          <a:xfrm>
            <a:off x="201600" y="406400"/>
            <a:ext cx="87408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300">
                <a:solidFill>
                  <a:srgbClr val="5B0F00"/>
                </a:solidFill>
              </a:rPr>
              <a:t>        </a:t>
            </a:r>
            <a:endParaRPr sz="2300" b="0" i="0" strike="noStrike" cap="none">
              <a:solidFill>
                <a:srgbClr val="5B0F00"/>
              </a:solidFill>
              <a:latin typeface="Calibri"/>
              <a:ea typeface="Calibri"/>
              <a:cs typeface="Calibri"/>
              <a:sym typeface="Calibri"/>
            </a:endParaRPr>
          </a:p>
        </p:txBody>
      </p:sp>
      <p:sp>
        <p:nvSpPr>
          <p:cNvPr id="114" name="Google Shape;11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15" name="Google Shape;11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6" name="Google Shape;11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
        <p:nvSpPr>
          <p:cNvPr id="117" name="Google Shape;117;p15"/>
          <p:cNvSpPr txBox="1"/>
          <p:nvPr/>
        </p:nvSpPr>
        <p:spPr>
          <a:xfrm>
            <a:off x="650875" y="1603332"/>
            <a:ext cx="7366200" cy="430921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US" sz="2200" dirty="0">
                <a:solidFill>
                  <a:srgbClr val="B45F06"/>
                </a:solidFill>
              </a:rPr>
              <a:t> </a:t>
            </a:r>
            <a:endParaRPr sz="2200" dirty="0">
              <a:solidFill>
                <a:srgbClr val="B45F06"/>
              </a:solidFill>
            </a:endParaRPr>
          </a:p>
          <a:p>
            <a:pPr lvl="1" indent="-368300">
              <a:lnSpc>
                <a:spcPct val="90000"/>
              </a:lnSpc>
              <a:spcBef>
                <a:spcPts val="1200"/>
              </a:spcBef>
              <a:buClr>
                <a:srgbClr val="741B47"/>
              </a:buClr>
              <a:buSzPts val="2200"/>
              <a:buFont typeface="Arial" pitchFamily="34" charset="0"/>
              <a:buChar char="•"/>
            </a:pPr>
            <a:r>
              <a:rPr lang="en-US" sz="2400" dirty="0">
                <a:solidFill>
                  <a:srgbClr val="741B47"/>
                </a:solidFill>
                <a:latin typeface="Times" pitchFamily="18" charset="0"/>
                <a:cs typeface="Times" pitchFamily="18" charset="0"/>
              </a:rPr>
              <a:t>Frequency Division Multiplexing (FDM)</a:t>
            </a:r>
          </a:p>
          <a:p>
            <a:pPr lvl="1" indent="-368300">
              <a:lnSpc>
                <a:spcPct val="90000"/>
              </a:lnSpc>
              <a:spcBef>
                <a:spcPts val="1200"/>
              </a:spcBef>
              <a:buClr>
                <a:srgbClr val="741B47"/>
              </a:buClr>
              <a:buSzPts val="2200"/>
              <a:buFont typeface="Arial" pitchFamily="34" charset="0"/>
              <a:buChar char="•"/>
            </a:pPr>
            <a:r>
              <a:rPr lang="en-US" sz="2400" dirty="0">
                <a:solidFill>
                  <a:srgbClr val="741B47"/>
                </a:solidFill>
                <a:latin typeface="Times" pitchFamily="18" charset="0"/>
                <a:cs typeface="Times" pitchFamily="18" charset="0"/>
              </a:rPr>
              <a:t>Wavelength Division Multiplexing (WDM)</a:t>
            </a:r>
          </a:p>
          <a:p>
            <a:pPr lvl="1" indent="-368300">
              <a:lnSpc>
                <a:spcPct val="90000"/>
              </a:lnSpc>
              <a:spcBef>
                <a:spcPts val="1200"/>
              </a:spcBef>
              <a:buClr>
                <a:srgbClr val="741B47"/>
              </a:buClr>
              <a:buSzPts val="2200"/>
              <a:buFont typeface="Arial" pitchFamily="34" charset="0"/>
              <a:buChar char="•"/>
            </a:pPr>
            <a:r>
              <a:rPr lang="en-US" sz="2400" dirty="0">
                <a:solidFill>
                  <a:srgbClr val="741B47"/>
                </a:solidFill>
                <a:latin typeface="Times" pitchFamily="18" charset="0"/>
                <a:cs typeface="Times" pitchFamily="18" charset="0"/>
              </a:rPr>
              <a:t>Time Division Multiplexing (TDM)</a:t>
            </a:r>
          </a:p>
          <a:p>
            <a:pPr marL="342900" lvl="0" indent="-342900">
              <a:lnSpc>
                <a:spcPct val="90000"/>
              </a:lnSpc>
              <a:spcBef>
                <a:spcPts val="1200"/>
              </a:spcBef>
              <a:spcAft>
                <a:spcPts val="200"/>
              </a:spcAft>
              <a:buFont typeface="Arial" pitchFamily="34" charset="0"/>
              <a:buChar char="•"/>
            </a:pPr>
            <a:endParaRPr lang="en-US" sz="2400" dirty="0">
              <a:latin typeface="Times" pitchFamily="18" charset="0"/>
              <a:cs typeface="Times" pitchFamily="18" charset="0"/>
            </a:endParaRPr>
          </a:p>
        </p:txBody>
      </p:sp>
    </p:spTree>
    <p:extLst>
      <p:ext uri="{BB962C8B-B14F-4D97-AF65-F5344CB8AC3E}">
        <p14:creationId xmlns:p14="http://schemas.microsoft.com/office/powerpoint/2010/main" val="140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r>
              <a:rPr lang="en-US" sz="2400" b="1" dirty="0">
                <a:solidFill>
                  <a:srgbClr val="CC0000"/>
                </a:solidFill>
                <a:latin typeface="Times" pitchFamily="18" charset="0"/>
                <a:cs typeface="Times" pitchFamily="18" charset="0"/>
              </a:rPr>
              <a:t>WHAT IS FREQUENCY DIVISION MULTIPLEXING ?</a:t>
            </a:r>
          </a:p>
        </p:txBody>
      </p:sp>
      <p:sp>
        <p:nvSpPr>
          <p:cNvPr id="131" name="Google Shape;131;p17"/>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32" name="Google Shape;132;p17"/>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just" rtl="0">
              <a:spcBef>
                <a:spcPts val="0"/>
              </a:spcBef>
              <a:spcAft>
                <a:spcPts val="0"/>
              </a:spcAft>
              <a:buFont typeface="Arial" pitchFamily="34" charset="0"/>
              <a:buChar char="•"/>
            </a:pPr>
            <a:endParaRPr sz="2000" dirty="0">
              <a:solidFill>
                <a:schemeClr val="tx1"/>
              </a:solidFill>
              <a:latin typeface="Times" pitchFamily="18" charset="0"/>
              <a:cs typeface="Times" pitchFamily="18" charset="0"/>
            </a:endParaRPr>
          </a:p>
          <a:p>
            <a:pPr marL="342900" marR="0" lvl="0" indent="-342900" algn="just" rtl="0">
              <a:spcBef>
                <a:spcPts val="0"/>
              </a:spcBef>
              <a:spcAft>
                <a:spcPts val="0"/>
              </a:spcAft>
              <a:buFont typeface="Arial" pitchFamily="34" charset="0"/>
              <a:buChar char="•"/>
            </a:pPr>
            <a:endParaRPr sz="2000" dirty="0">
              <a:solidFill>
                <a:schemeClr val="tx1"/>
              </a:solidFill>
              <a:latin typeface="Times" pitchFamily="18" charset="0"/>
              <a:cs typeface="Times" pitchFamily="18" charset="0"/>
            </a:endParaRPr>
          </a:p>
          <a:p>
            <a:pPr marL="342900" marR="0" lvl="0" indent="-342900" algn="just" rtl="0">
              <a:spcBef>
                <a:spcPts val="0"/>
              </a:spcBef>
              <a:spcAft>
                <a:spcPts val="0"/>
              </a:spcAft>
              <a:buFont typeface="Arial" pitchFamily="34" charset="0"/>
              <a:buChar char="•"/>
            </a:pPr>
            <a:endParaRPr sz="2000" dirty="0">
              <a:solidFill>
                <a:schemeClr val="tx1"/>
              </a:solidFill>
              <a:latin typeface="Times" pitchFamily="18" charset="0"/>
              <a:cs typeface="Times" pitchFamily="18" charset="0"/>
            </a:endParaRPr>
          </a:p>
          <a:p>
            <a:pPr marL="342900" marR="0" lvl="0" indent="-342900" algn="just" rtl="0">
              <a:spcBef>
                <a:spcPts val="0"/>
              </a:spcBef>
              <a:spcAft>
                <a:spcPts val="0"/>
              </a:spcAft>
              <a:buFont typeface="Arial" pitchFamily="34" charset="0"/>
              <a:buChar char="•"/>
            </a:pPr>
            <a:r>
              <a:rPr lang="en-US" sz="2300" dirty="0">
                <a:solidFill>
                  <a:schemeClr val="tx1"/>
                </a:solidFill>
                <a:latin typeface="Times" pitchFamily="18" charset="0"/>
                <a:cs typeface="Times" pitchFamily="18" charset="0"/>
              </a:rPr>
              <a:t>Frequency Division Multiplexing (FDM) is a networking technique in which multiple data signals are combined for simultaneous transmission via a shared communication medium. </a:t>
            </a:r>
          </a:p>
          <a:p>
            <a:pPr marL="342900" marR="0" lvl="0" indent="-342900" algn="just" rtl="0">
              <a:spcBef>
                <a:spcPts val="0"/>
              </a:spcBef>
              <a:spcAft>
                <a:spcPts val="0"/>
              </a:spcAft>
              <a:buFont typeface="Arial" pitchFamily="34" charset="0"/>
              <a:buChar char="•"/>
            </a:pPr>
            <a:r>
              <a:rPr lang="en-US" sz="2300" dirty="0">
                <a:solidFill>
                  <a:schemeClr val="tx1"/>
                </a:solidFill>
                <a:latin typeface="Times" pitchFamily="18" charset="0"/>
                <a:cs typeface="Times" pitchFamily="18" charset="0"/>
              </a:rPr>
              <a:t>FDM uses a carrier signal at a discrete frequency for each data stream and then combines many modulated signals</a:t>
            </a:r>
            <a:endParaRPr sz="2300" b="0" i="0" u="none" strike="noStrike" cap="none" dirty="0">
              <a:solidFill>
                <a:schemeClr val="tx1"/>
              </a:solidFill>
              <a:latin typeface="Times" pitchFamily="18" charset="0"/>
              <a:ea typeface="Calibri"/>
              <a:cs typeface="Times" pitchFamily="18" charset="0"/>
              <a:sym typeface="Calibri"/>
            </a:endParaRPr>
          </a:p>
        </p:txBody>
      </p:sp>
      <p:sp>
        <p:nvSpPr>
          <p:cNvPr id="133" name="Google Shape;133;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34" name="Google Shape;13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5" name="Google Shape;1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Palatino Linotype"/>
              <a:buNone/>
            </a:pPr>
            <a:r>
              <a:rPr lang="en-US" sz="2400" b="1" dirty="0">
                <a:latin typeface="Palatino Linotype"/>
                <a:ea typeface="Palatino Linotype"/>
                <a:cs typeface="Palatino Linotype"/>
                <a:sym typeface="Palatino Linotype"/>
              </a:rPr>
              <a:t>Block Diagram</a:t>
            </a:r>
            <a:endParaRPr dirty="0"/>
          </a:p>
        </p:txBody>
      </p:sp>
      <p:sp>
        <p:nvSpPr>
          <p:cNvPr id="141" name="Google Shape;141;p18"/>
          <p:cNvSpPr txBox="1">
            <a:spLocks noGrp="1"/>
          </p:cNvSpPr>
          <p:nvPr>
            <p:ph type="body" idx="1"/>
          </p:nvPr>
        </p:nvSpPr>
        <p:spPr>
          <a:xfrm>
            <a:off x="457200" y="1905000"/>
            <a:ext cx="8229600" cy="48006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42" name="Google Shape;142;p18"/>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44" name="Google Shape;14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5" name="Google Shape;14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pic>
        <p:nvPicPr>
          <p:cNvPr id="146" name="Google Shape;146;p18"/>
          <p:cNvPicPr preferRelativeResize="0"/>
          <p:nvPr/>
        </p:nvPicPr>
        <p:blipFill>
          <a:blip r:embed="rId3">
            <a:alphaModFix/>
          </a:blip>
          <a:stretch>
            <a:fillRect/>
          </a:stretch>
        </p:blipFill>
        <p:spPr>
          <a:xfrm>
            <a:off x="244975" y="1143000"/>
            <a:ext cx="4441325" cy="4800600"/>
          </a:xfrm>
          <a:prstGeom prst="rect">
            <a:avLst/>
          </a:prstGeom>
          <a:noFill/>
          <a:ln w="25400" cap="flat" cmpd="sng">
            <a:solidFill>
              <a:schemeClr val="dk1"/>
            </a:solidFill>
            <a:prstDash val="solid"/>
            <a:round/>
            <a:headEnd type="none" w="sm" len="sm"/>
            <a:tailEnd type="none" w="sm" len="sm"/>
          </a:ln>
        </p:spPr>
      </p:pic>
      <p:pic>
        <p:nvPicPr>
          <p:cNvPr id="147" name="Google Shape;147;p18" descr="Frequency Division Multiplexing"/>
          <p:cNvPicPr preferRelativeResize="0"/>
          <p:nvPr/>
        </p:nvPicPr>
        <p:blipFill rotWithShape="1">
          <a:blip r:embed="rId4">
            <a:alphaModFix/>
          </a:blip>
          <a:srcRect l="15714" r="14257"/>
          <a:stretch/>
        </p:blipFill>
        <p:spPr>
          <a:xfrm>
            <a:off x="4800600" y="1700225"/>
            <a:ext cx="4054800" cy="394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0D0D0D"/>
                </a:solidFill>
                <a:latin typeface="Times" pitchFamily="18" charset="0"/>
                <a:cs typeface="Times" pitchFamily="18" charset="0"/>
              </a:rPr>
              <a:t>Modulation of signal</a:t>
            </a:r>
            <a:endParaRPr b="1" dirty="0">
              <a:latin typeface="Times" pitchFamily="18" charset="0"/>
              <a:cs typeface="Times" pitchFamily="18" charset="0"/>
            </a:endParaRPr>
          </a:p>
        </p:txBody>
      </p:sp>
      <p:sp>
        <p:nvSpPr>
          <p:cNvPr id="153" name="Google Shape;153;p19"/>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54" name="Google Shape;154;p19"/>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5000" dirty="0">
              <a:solidFill>
                <a:srgbClr val="0D0D0D"/>
              </a:solidFill>
            </a:endParaRPr>
          </a:p>
          <a:p>
            <a:pPr marL="457200" lvl="0" indent="-406400" algn="just" rtl="0">
              <a:lnSpc>
                <a:spcPct val="90000"/>
              </a:lnSpc>
              <a:spcBef>
                <a:spcPts val="1200"/>
              </a:spcBef>
              <a:spcAft>
                <a:spcPts val="0"/>
              </a:spcAft>
              <a:buSzPts val="2800"/>
              <a:buFont typeface="Times"/>
              <a:buChar char="●"/>
            </a:pPr>
            <a:r>
              <a:rPr lang="en-US" sz="2800" dirty="0">
                <a:solidFill>
                  <a:srgbClr val="1CADE4"/>
                </a:solidFill>
                <a:latin typeface="Times"/>
                <a:ea typeface="Times"/>
                <a:cs typeface="Times"/>
                <a:sym typeface="Times"/>
              </a:rPr>
              <a:t> </a:t>
            </a:r>
            <a:r>
              <a:rPr lang="en-US" sz="2800" dirty="0">
                <a:solidFill>
                  <a:schemeClr val="dk1"/>
                </a:solidFill>
                <a:latin typeface="Times"/>
                <a:ea typeface="Times"/>
                <a:cs typeface="Times"/>
                <a:sym typeface="Times"/>
              </a:rPr>
              <a:t>The signals which are to be multiplexed will each modulate a separate carrier .The type of modulation can be AM, SSB, FM or PM .</a:t>
            </a:r>
            <a:endParaRPr sz="2800" dirty="0">
              <a:solidFill>
                <a:schemeClr val="dk1"/>
              </a:solidFill>
              <a:latin typeface="Times"/>
              <a:ea typeface="Times"/>
              <a:cs typeface="Times"/>
              <a:sym typeface="Times"/>
            </a:endParaRPr>
          </a:p>
          <a:p>
            <a:pPr marL="0" lvl="0" indent="0" algn="just" rtl="0">
              <a:lnSpc>
                <a:spcPct val="90000"/>
              </a:lnSpc>
              <a:spcBef>
                <a:spcPts val="1200"/>
              </a:spcBef>
              <a:spcAft>
                <a:spcPts val="0"/>
              </a:spcAft>
              <a:buNone/>
            </a:pPr>
            <a:r>
              <a:rPr lang="en-US" sz="2800" dirty="0">
                <a:solidFill>
                  <a:srgbClr val="1CADE4"/>
                </a:solidFill>
              </a:rPr>
              <a:t> </a:t>
            </a:r>
            <a:endParaRPr sz="2800" dirty="0">
              <a:solidFill>
                <a:srgbClr val="1CADE4"/>
              </a:solidFill>
            </a:endParaRPr>
          </a:p>
          <a:p>
            <a:pPr marL="457200" lvl="0" indent="-387350" algn="just" rtl="0">
              <a:lnSpc>
                <a:spcPct val="90000"/>
              </a:lnSpc>
              <a:spcBef>
                <a:spcPts val="1200"/>
              </a:spcBef>
              <a:spcAft>
                <a:spcPts val="0"/>
              </a:spcAft>
              <a:buSzPts val="2500"/>
              <a:buChar char="●"/>
            </a:pPr>
            <a:r>
              <a:rPr lang="en-US" sz="2800" dirty="0">
                <a:solidFill>
                  <a:srgbClr val="1CADE4"/>
                </a:solidFill>
              </a:rPr>
              <a:t> </a:t>
            </a:r>
            <a:r>
              <a:rPr lang="en-US" sz="2800" dirty="0">
                <a:solidFill>
                  <a:schemeClr val="dk1"/>
                </a:solidFill>
                <a:latin typeface="Times"/>
                <a:ea typeface="Times"/>
                <a:cs typeface="Times"/>
                <a:sym typeface="Times"/>
              </a:rPr>
              <a:t>The modulated signals are then added together to form a complex signal which is transmitted over  a single chann</a:t>
            </a:r>
            <a:r>
              <a:rPr lang="en-US" sz="2500" dirty="0">
                <a:solidFill>
                  <a:schemeClr val="dk1"/>
                </a:solidFill>
                <a:latin typeface="Times"/>
                <a:ea typeface="Times"/>
                <a:cs typeface="Times"/>
                <a:sym typeface="Times"/>
              </a:rPr>
              <a:t>el.</a:t>
            </a:r>
            <a:endParaRPr sz="2500" dirty="0">
              <a:solidFill>
                <a:schemeClr val="dk1"/>
              </a:solidFill>
              <a:latin typeface="Times"/>
              <a:ea typeface="Times"/>
              <a:cs typeface="Times"/>
              <a:sym typeface="Times"/>
            </a:endParaRPr>
          </a:p>
          <a:p>
            <a:pPr marL="457200" marR="0" lvl="0" indent="0" algn="l" rtl="0">
              <a:spcBef>
                <a:spcPts val="200"/>
              </a:spcBef>
              <a:spcAft>
                <a:spcPts val="0"/>
              </a:spcAft>
              <a:buNone/>
            </a:pPr>
            <a:endParaRPr sz="2500" dirty="0">
              <a:solidFill>
                <a:srgbClr val="0D0D0D"/>
              </a:solidFill>
            </a:endParaRPr>
          </a:p>
        </p:txBody>
      </p:sp>
      <p:sp>
        <p:nvSpPr>
          <p:cNvPr id="155" name="Google Shape;1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56" name="Google Shape;15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7" name="Google Shape;15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Palatino Linotype"/>
              <a:buNone/>
            </a:pPr>
            <a:r>
              <a:rPr lang="en-US" sz="2400" b="1">
                <a:latin typeface="Palatino Linotype"/>
                <a:ea typeface="Palatino Linotype"/>
                <a:cs typeface="Palatino Linotype"/>
                <a:sym typeface="Palatino Linotype"/>
              </a:rPr>
              <a:t>Technical Details</a:t>
            </a:r>
            <a:endParaRPr/>
          </a:p>
        </p:txBody>
      </p:sp>
      <p:sp>
        <p:nvSpPr>
          <p:cNvPr id="163" name="Google Shape;163;p20"/>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64" name="Google Shape;164;p20"/>
          <p:cNvSpPr/>
          <p:nvPr/>
        </p:nvSpPr>
        <p:spPr>
          <a:xfrm>
            <a:off x="152400" y="163425"/>
            <a:ext cx="8839200" cy="6192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5000"/>
              <a:buNone/>
            </a:pPr>
            <a:endParaRPr sz="5000" dirty="0">
              <a:solidFill>
                <a:srgbClr val="0C0C0C"/>
              </a:solidFill>
              <a:latin typeface="Twentieth Century"/>
              <a:ea typeface="Twentieth Century"/>
              <a:cs typeface="Twentieth Century"/>
              <a:sym typeface="Twentieth Century"/>
            </a:endParaRPr>
          </a:p>
          <a:p>
            <a:pPr marL="0" lvl="0" indent="0" algn="l" rtl="0">
              <a:lnSpc>
                <a:spcPct val="80000"/>
              </a:lnSpc>
              <a:spcBef>
                <a:spcPts val="0"/>
              </a:spcBef>
              <a:spcAft>
                <a:spcPts val="0"/>
              </a:spcAft>
              <a:buSzPts val="5000"/>
              <a:buNone/>
            </a:pPr>
            <a:endParaRPr sz="4800" dirty="0">
              <a:solidFill>
                <a:srgbClr val="0C0C0C"/>
              </a:solidFill>
              <a:latin typeface="Twentieth Century"/>
              <a:ea typeface="Twentieth Century"/>
              <a:cs typeface="Twentieth Century"/>
              <a:sym typeface="Twentieth Century"/>
            </a:endParaRPr>
          </a:p>
          <a:p>
            <a:pPr marL="0" lvl="0" indent="0" algn="l" rtl="0">
              <a:lnSpc>
                <a:spcPct val="80000"/>
              </a:lnSpc>
              <a:spcBef>
                <a:spcPts val="0"/>
              </a:spcBef>
              <a:spcAft>
                <a:spcPts val="0"/>
              </a:spcAft>
              <a:buSzPts val="5000"/>
              <a:buNone/>
            </a:pPr>
            <a:endParaRPr sz="4500" dirty="0">
              <a:solidFill>
                <a:srgbClr val="0C0C0C"/>
              </a:solidFill>
              <a:latin typeface="Twentieth Century"/>
              <a:ea typeface="Twentieth Century"/>
              <a:cs typeface="Twentieth Century"/>
              <a:sym typeface="Twentieth Century"/>
            </a:endParaRPr>
          </a:p>
          <a:p>
            <a:pPr marL="457200" lvl="0" indent="-463550" algn="just" rtl="0">
              <a:lnSpc>
                <a:spcPct val="100000"/>
              </a:lnSpc>
              <a:spcBef>
                <a:spcPts val="0"/>
              </a:spcBef>
              <a:spcAft>
                <a:spcPts val="0"/>
              </a:spcAft>
              <a:buClr>
                <a:srgbClr val="1CADE4"/>
              </a:buClr>
              <a:buSzPts val="2300"/>
              <a:buFont typeface="Times"/>
              <a:buAutoNum type="alphaLcParenR"/>
            </a:pPr>
            <a:r>
              <a:rPr lang="en-US" sz="2300" dirty="0">
                <a:solidFill>
                  <a:schemeClr val="dk1"/>
                </a:solidFill>
                <a:latin typeface="Times"/>
                <a:ea typeface="Times"/>
                <a:cs typeface="Times"/>
                <a:sym typeface="Times"/>
              </a:rPr>
              <a:t>Each signal modulates a separate carrier . The modulator outputs will contain the sidebands of the corresponding signals .</a:t>
            </a:r>
            <a:endParaRPr sz="2300" dirty="0">
              <a:solidFill>
                <a:schemeClr val="dk1"/>
              </a:solidFill>
              <a:latin typeface="Times"/>
              <a:ea typeface="Times"/>
              <a:cs typeface="Times"/>
              <a:sym typeface="Times"/>
            </a:endParaRPr>
          </a:p>
          <a:p>
            <a:pPr marL="457200" lvl="0" indent="-463550" algn="just" rtl="0">
              <a:lnSpc>
                <a:spcPct val="100000"/>
              </a:lnSpc>
              <a:spcBef>
                <a:spcPts val="1400"/>
              </a:spcBef>
              <a:spcAft>
                <a:spcPts val="0"/>
              </a:spcAft>
              <a:buClr>
                <a:srgbClr val="1CADE4"/>
              </a:buClr>
              <a:buSzPts val="2300"/>
              <a:buFont typeface="Times"/>
              <a:buAutoNum type="alphaLcParenR"/>
            </a:pPr>
            <a:r>
              <a:rPr lang="en-US" sz="2300" dirty="0">
                <a:solidFill>
                  <a:schemeClr val="dk1"/>
                </a:solidFill>
                <a:latin typeface="Times"/>
                <a:ea typeface="Times"/>
                <a:cs typeface="Times"/>
                <a:sym typeface="Times"/>
              </a:rPr>
              <a:t>The modulator outputs are added together in a linear mixer or adder.</a:t>
            </a:r>
            <a:endParaRPr sz="2300" dirty="0">
              <a:solidFill>
                <a:schemeClr val="dk1"/>
              </a:solidFill>
              <a:latin typeface="Times"/>
              <a:ea typeface="Times"/>
              <a:cs typeface="Times"/>
              <a:sym typeface="Times"/>
            </a:endParaRPr>
          </a:p>
          <a:p>
            <a:pPr marL="457200" lvl="0" indent="-463550" algn="just" rtl="0">
              <a:lnSpc>
                <a:spcPct val="100000"/>
              </a:lnSpc>
              <a:spcBef>
                <a:spcPts val="1400"/>
              </a:spcBef>
              <a:spcAft>
                <a:spcPts val="0"/>
              </a:spcAft>
              <a:buClr>
                <a:srgbClr val="1CADE4"/>
              </a:buClr>
              <a:buSzPts val="2300"/>
              <a:buFont typeface="Times"/>
              <a:buAutoNum type="alphaLcParenR"/>
            </a:pPr>
            <a:r>
              <a:rPr lang="en-US" sz="2300" dirty="0">
                <a:solidFill>
                  <a:schemeClr val="dk1"/>
                </a:solidFill>
                <a:latin typeface="Times"/>
                <a:ea typeface="Times"/>
                <a:cs typeface="Times"/>
                <a:sym typeface="Times"/>
              </a:rPr>
              <a:t>  The linear mixer is different from the normal mixers. Here the sum and difference frequency components are not produced . But only the algebraic addition of the modulated outputs will take place .</a:t>
            </a:r>
            <a:endParaRPr sz="2300" dirty="0">
              <a:solidFill>
                <a:schemeClr val="dk1"/>
              </a:solidFill>
              <a:latin typeface="Times"/>
              <a:ea typeface="Times"/>
              <a:cs typeface="Times"/>
              <a:sym typeface="Times"/>
            </a:endParaRPr>
          </a:p>
          <a:p>
            <a:pPr marL="457200" lvl="0" indent="-463550" algn="just" rtl="0">
              <a:lnSpc>
                <a:spcPct val="100000"/>
              </a:lnSpc>
              <a:spcBef>
                <a:spcPts val="1400"/>
              </a:spcBef>
              <a:spcAft>
                <a:spcPts val="0"/>
              </a:spcAft>
              <a:buClr>
                <a:srgbClr val="1CADE4"/>
              </a:buClr>
              <a:buSzPts val="2300"/>
              <a:buFont typeface="Times"/>
              <a:buAutoNum type="alphaLcParenR"/>
            </a:pPr>
            <a:r>
              <a:rPr lang="en-US" sz="2300" dirty="0">
                <a:solidFill>
                  <a:schemeClr val="dk1"/>
                </a:solidFill>
                <a:latin typeface="Times"/>
                <a:ea typeface="Times"/>
                <a:cs typeface="Times"/>
                <a:sym typeface="Times"/>
              </a:rPr>
              <a:t>Different signals are thus added together </a:t>
            </a:r>
            <a:r>
              <a:rPr lang="en-US" sz="2300" dirty="0" err="1">
                <a:solidFill>
                  <a:schemeClr val="dk1"/>
                </a:solidFill>
                <a:latin typeface="Times"/>
                <a:ea typeface="Times"/>
                <a:cs typeface="Times"/>
                <a:sym typeface="Times"/>
              </a:rPr>
              <a:t>i</a:t>
            </a:r>
            <a:r>
              <a:rPr lang="en-US" sz="2300" dirty="0">
                <a:solidFill>
                  <a:schemeClr val="dk1"/>
                </a:solidFill>
                <a:latin typeface="Times"/>
                <a:ea typeface="Times"/>
                <a:cs typeface="Times"/>
                <a:sym typeface="Times"/>
              </a:rPr>
              <a:t> the time domain but they have a separate identity in the frequency domain .</a:t>
            </a:r>
            <a:endParaRPr sz="2300" dirty="0">
              <a:solidFill>
                <a:schemeClr val="dk1"/>
              </a:solidFill>
              <a:latin typeface="Times"/>
              <a:ea typeface="Times"/>
              <a:cs typeface="Times"/>
              <a:sym typeface="Times"/>
            </a:endParaRPr>
          </a:p>
          <a:p>
            <a:pPr marL="457200" lvl="0" indent="-457200" algn="just" rtl="0">
              <a:lnSpc>
                <a:spcPct val="100000"/>
              </a:lnSpc>
              <a:spcBef>
                <a:spcPts val="1400"/>
              </a:spcBef>
              <a:spcAft>
                <a:spcPts val="0"/>
              </a:spcAft>
              <a:buClr>
                <a:srgbClr val="1CADE4"/>
              </a:buClr>
              <a:buSzPts val="2200"/>
              <a:buFont typeface="Times"/>
              <a:buAutoNum type="alphaLcParenR"/>
            </a:pPr>
            <a:r>
              <a:rPr lang="en-US" sz="2300" dirty="0">
                <a:solidFill>
                  <a:schemeClr val="dk1"/>
                </a:solidFill>
                <a:latin typeface="Times"/>
                <a:ea typeface="Times"/>
                <a:cs typeface="Times"/>
                <a:sym typeface="Times"/>
              </a:rPr>
              <a:t>The composite signal at the output of mixer is transmitted over the single communication channel as shown in fig.2 . This signal can be used to modulate a radio transmitter if the FDM signal is to be transmitted through air </a:t>
            </a:r>
            <a:r>
              <a:rPr lang="en-US" sz="2200" dirty="0">
                <a:solidFill>
                  <a:schemeClr val="dk1"/>
                </a:solidFill>
                <a:latin typeface="Times"/>
                <a:ea typeface="Times"/>
                <a:cs typeface="Times"/>
                <a:sym typeface="Times"/>
              </a:rPr>
              <a:t>.</a:t>
            </a:r>
            <a:endParaRPr sz="2200" dirty="0">
              <a:solidFill>
                <a:schemeClr val="dk1"/>
              </a:solidFill>
              <a:latin typeface="Times"/>
              <a:ea typeface="Times"/>
              <a:cs typeface="Times"/>
              <a:sym typeface="Times"/>
            </a:endParaRPr>
          </a:p>
          <a:p>
            <a:pPr marL="0" lvl="0" indent="0" algn="just" rtl="0">
              <a:lnSpc>
                <a:spcPct val="80000"/>
              </a:lnSpc>
              <a:spcBef>
                <a:spcPts val="0"/>
              </a:spcBef>
              <a:spcAft>
                <a:spcPts val="0"/>
              </a:spcAft>
              <a:buClr>
                <a:srgbClr val="0C0C0C"/>
              </a:buClr>
              <a:buSzPts val="5000"/>
              <a:buFont typeface="Twentieth Century"/>
              <a:buNone/>
            </a:pPr>
            <a:endParaRPr sz="5000" dirty="0">
              <a:solidFill>
                <a:srgbClr val="0C0C0C"/>
              </a:solidFill>
              <a:latin typeface="Twentieth Century"/>
              <a:ea typeface="Twentieth Century"/>
              <a:cs typeface="Twentieth Century"/>
              <a:sym typeface="Twentieth Century"/>
            </a:endParaRPr>
          </a:p>
        </p:txBody>
      </p:sp>
      <p:sp>
        <p:nvSpPr>
          <p:cNvPr id="165" name="Google Shape;1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66" name="Google Shape;16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7" name="Google Shape;16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52400" y="228600"/>
            <a:ext cx="8915400" cy="715962"/>
          </a:xfrm>
          <a:prstGeom prst="rect">
            <a:avLst/>
          </a:prstGeom>
          <a:noFill/>
          <a:ln>
            <a:noFill/>
          </a:ln>
        </p:spPr>
        <p:txBody>
          <a:bodyPr spcFirstLastPara="1" wrap="square" lIns="91425" tIns="45700" rIns="91425" bIns="45700" anchor="ctr" anchorCtr="0">
            <a:noAutofit/>
          </a:bodyPr>
          <a:lstStyle/>
          <a:p>
            <a:pPr lvl="0">
              <a:buSzPts val="2400"/>
            </a:pPr>
            <a:r>
              <a:rPr lang="en-US" sz="2400" b="1" dirty="0">
                <a:solidFill>
                  <a:srgbClr val="38761D"/>
                </a:solidFill>
                <a:latin typeface="Times" pitchFamily="18" charset="0"/>
                <a:ea typeface="Twentieth Century"/>
                <a:cs typeface="Times" pitchFamily="18" charset="0"/>
                <a:sym typeface="Twentieth Century"/>
              </a:rPr>
              <a:t>FDM TRANSMITTERS</a:t>
            </a:r>
            <a:endParaRPr b="1" dirty="0">
              <a:latin typeface="Times" pitchFamily="18" charset="0"/>
              <a:cs typeface="Times" pitchFamily="18" charset="0"/>
            </a:endParaRPr>
          </a:p>
        </p:txBody>
      </p:sp>
      <p:sp>
        <p:nvSpPr>
          <p:cNvPr id="173" name="Google Shape;173;p21"/>
          <p:cNvSpPr txBox="1">
            <a:spLocks noGrp="1"/>
          </p:cNvSpPr>
          <p:nvPr>
            <p:ph type="body" idx="1"/>
          </p:nvPr>
        </p:nvSpPr>
        <p:spPr>
          <a:xfrm>
            <a:off x="217538" y="1828800"/>
            <a:ext cx="9002661" cy="54102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a:latin typeface="Palatino Linotype"/>
              <a:ea typeface="Palatino Linotype"/>
              <a:cs typeface="Palatino Linotype"/>
              <a:sym typeface="Palatino Linotype"/>
            </a:endParaRPr>
          </a:p>
          <a:p>
            <a:pPr marL="342900" lvl="0" indent="-21590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a:p>
            <a:pPr marL="0" lvl="0" indent="0" algn="l" rtl="0">
              <a:spcBef>
                <a:spcPts val="400"/>
              </a:spcBef>
              <a:spcAft>
                <a:spcPts val="0"/>
              </a:spcAft>
              <a:buClr>
                <a:schemeClr val="dk1"/>
              </a:buClr>
              <a:buSzPts val="2000"/>
              <a:buNone/>
            </a:pPr>
            <a:endParaRPr sz="2000">
              <a:latin typeface="Palatino Linotype"/>
              <a:ea typeface="Palatino Linotype"/>
              <a:cs typeface="Palatino Linotype"/>
              <a:sym typeface="Palatino Linotype"/>
            </a:endParaRPr>
          </a:p>
        </p:txBody>
      </p:sp>
      <p:sp>
        <p:nvSpPr>
          <p:cNvPr id="174" name="Google Shape;174;p21"/>
          <p:cNvSpPr/>
          <p:nvPr/>
        </p:nvSpPr>
        <p:spPr>
          <a:xfrm>
            <a:off x="152400" y="152400"/>
            <a:ext cx="8839200" cy="6248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5000" dirty="0">
              <a:solidFill>
                <a:srgbClr val="38761D"/>
              </a:solidFill>
              <a:latin typeface="Twentieth Century"/>
              <a:ea typeface="Twentieth Century"/>
              <a:cs typeface="Twentieth Century"/>
              <a:sym typeface="Twentieth Century"/>
            </a:endParaRPr>
          </a:p>
          <a:p>
            <a:pPr marL="0" lvl="0" indent="0" algn="l" rtl="0">
              <a:lnSpc>
                <a:spcPct val="90000"/>
              </a:lnSpc>
              <a:spcBef>
                <a:spcPts val="0"/>
              </a:spcBef>
              <a:spcAft>
                <a:spcPts val="0"/>
              </a:spcAft>
              <a:buNone/>
            </a:pPr>
            <a:endParaRPr sz="1800" dirty="0">
              <a:solidFill>
                <a:srgbClr val="38761D"/>
              </a:solidFill>
              <a:latin typeface="Twentieth Century"/>
              <a:ea typeface="Twentieth Century"/>
              <a:cs typeface="Twentieth Century"/>
              <a:sym typeface="Twentieth Century"/>
            </a:endParaRPr>
          </a:p>
          <a:p>
            <a:pPr marL="342900" lvl="0" indent="-342900" algn="just" rtl="0">
              <a:lnSpc>
                <a:spcPct val="90000"/>
              </a:lnSpc>
              <a:spcBef>
                <a:spcPts val="0"/>
              </a:spcBef>
              <a:spcAft>
                <a:spcPts val="0"/>
              </a:spcAft>
              <a:buClr>
                <a:srgbClr val="38761D"/>
              </a:buClr>
              <a:buSzPts val="2300"/>
              <a:buFont typeface="Arial" pitchFamily="34" charset="0"/>
              <a:buChar char="•"/>
            </a:pPr>
            <a:r>
              <a:rPr lang="en-US" sz="2300" dirty="0">
                <a:solidFill>
                  <a:schemeClr val="tx1"/>
                </a:solidFill>
                <a:latin typeface="Times" pitchFamily="18" charset="0"/>
                <a:cs typeface="Times" pitchFamily="18" charset="0"/>
              </a:rPr>
              <a:t>Each signal that needs to be sent over a communication channel undergoes modulation with various carrier frequencies, as shown clearly in the diagram below. </a:t>
            </a:r>
          </a:p>
          <a:p>
            <a:pPr marL="342900" lvl="0" indent="-342900" algn="just" rtl="0">
              <a:lnSpc>
                <a:spcPct val="90000"/>
              </a:lnSpc>
              <a:spcBef>
                <a:spcPts val="0"/>
              </a:spcBef>
              <a:spcAft>
                <a:spcPts val="0"/>
              </a:spcAft>
              <a:buClr>
                <a:srgbClr val="38761D"/>
              </a:buClr>
              <a:buSzPts val="2300"/>
              <a:buFont typeface="Arial" pitchFamily="34" charset="0"/>
              <a:buChar char="•"/>
            </a:pPr>
            <a:r>
              <a:rPr lang="en-US" sz="2300" dirty="0">
                <a:solidFill>
                  <a:schemeClr val="tx1"/>
                </a:solidFill>
                <a:latin typeface="Times" pitchFamily="18" charset="0"/>
                <a:cs typeface="Times" pitchFamily="18" charset="0"/>
              </a:rPr>
              <a:t>There are different kinds of modulation such as amplitude modulation, pulse modulation, frequency modulation etc. As the name suggests, the modulation done here is frequency modulation by the FDM transmitter.</a:t>
            </a:r>
          </a:p>
          <a:p>
            <a:pPr marL="342900" lvl="0" indent="-342900" algn="just" rtl="0">
              <a:lnSpc>
                <a:spcPct val="90000"/>
              </a:lnSpc>
              <a:spcBef>
                <a:spcPts val="0"/>
              </a:spcBef>
              <a:spcAft>
                <a:spcPts val="0"/>
              </a:spcAft>
              <a:buClr>
                <a:srgbClr val="38761D"/>
              </a:buClr>
              <a:buSzPts val="2300"/>
              <a:buFont typeface="Arial" pitchFamily="34" charset="0"/>
              <a:buChar char="•"/>
            </a:pPr>
            <a:r>
              <a:rPr lang="en-US" sz="2300" dirty="0">
                <a:solidFill>
                  <a:schemeClr val="tx1"/>
                </a:solidFill>
                <a:latin typeface="Times" pitchFamily="18" charset="0"/>
                <a:cs typeface="Times" pitchFamily="18" charset="0"/>
              </a:rPr>
              <a:t> These modulated signals are then added up using a linear adder or a mixer, forming a composite signal which gets transmitted over a communication channel (single channel).</a:t>
            </a:r>
            <a:endParaRPr sz="2300" dirty="0">
              <a:solidFill>
                <a:schemeClr val="tx1"/>
              </a:solidFill>
              <a:latin typeface="Times" pitchFamily="18" charset="0"/>
              <a:cs typeface="Times" pitchFamily="18" charset="0"/>
            </a:endParaRPr>
          </a:p>
          <a:p>
            <a:pPr marL="91440" lvl="0" indent="-114300" algn="l" rtl="0">
              <a:lnSpc>
                <a:spcPct val="90000"/>
              </a:lnSpc>
              <a:spcBef>
                <a:spcPts val="1400"/>
              </a:spcBef>
              <a:spcAft>
                <a:spcPts val="0"/>
              </a:spcAft>
              <a:buClr>
                <a:srgbClr val="1CADE4"/>
              </a:buClr>
              <a:buSzPts val="1800"/>
              <a:buFont typeface="Arial"/>
              <a:buChar char=" "/>
            </a:pPr>
            <a:br>
              <a:rPr lang="en-US" sz="1800" dirty="0">
                <a:solidFill>
                  <a:schemeClr val="tx1"/>
                </a:solidFill>
              </a:rPr>
            </a:br>
            <a:endParaRPr sz="1800" dirty="0">
              <a:solidFill>
                <a:schemeClr val="tx1"/>
              </a:solidFill>
            </a:endParaRPr>
          </a:p>
        </p:txBody>
      </p:sp>
      <p:sp>
        <p:nvSpPr>
          <p:cNvPr id="175" name="Google Shape;1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1/9/2020</a:t>
            </a:r>
            <a:endParaRPr/>
          </a:p>
        </p:txBody>
      </p:sp>
      <p:sp>
        <p:nvSpPr>
          <p:cNvPr id="176" name="Google Shape;17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7" name="Google Shape;17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JEPPIAAR INSTITUTE OF TECHNOLOGY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845</Words>
  <Application>Microsoft Office PowerPoint</Application>
  <PresentationFormat>On-screen Show (4:3)</PresentationFormat>
  <Paragraphs>246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Subject Name         : EC8491- Communication Theory  Presentation  Title :  Real Time Applications Of FDM </vt:lpstr>
      <vt:lpstr>OBJECTIVES</vt:lpstr>
      <vt:lpstr>WHAT IS MULTIPLEXING? </vt:lpstr>
      <vt:lpstr>TYPES OF FDM </vt:lpstr>
      <vt:lpstr>WHAT IS FREQUENCY DIVISION MULTIPLEXING ?</vt:lpstr>
      <vt:lpstr>Block Diagram</vt:lpstr>
      <vt:lpstr>Modulation of signal</vt:lpstr>
      <vt:lpstr>Technical Details</vt:lpstr>
      <vt:lpstr>FDM TRANSMITTERS</vt:lpstr>
      <vt:lpstr>FDM TRANSMITTER BLOCK DIAGRAM</vt:lpstr>
      <vt:lpstr>FDM RECEIVERS</vt:lpstr>
      <vt:lpstr>BLOCK DIAGRAM FOR FDM RECEIVERS</vt:lpstr>
      <vt:lpstr>FDM -Advantages</vt:lpstr>
      <vt:lpstr>FDM -Disadvantages</vt:lpstr>
      <vt:lpstr>Future Scope</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Name :  Presentation  Title:</dc:title>
  <dc:creator>BENISHA</dc:creator>
  <cp:lastModifiedBy>BENISHA</cp:lastModifiedBy>
  <cp:revision>6</cp:revision>
  <dcterms:modified xsi:type="dcterms:W3CDTF">2021-03-11T18:52:26Z</dcterms:modified>
</cp:coreProperties>
</file>